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7" r:id="rId5"/>
  </p:sldMasterIdLst>
  <p:notesMasterIdLst>
    <p:notesMasterId r:id="rId4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Georgia" panose="02040502050405020303" pitchFamily="18" charset="0"/>
      <p:regular r:id="rId50"/>
      <p:bold r:id="rId51"/>
      <p:italic r:id="rId52"/>
      <p:boldItalic r:id="rId53"/>
    </p:embeddedFont>
    <p:embeddedFont>
      <p:font typeface="Proxima Nova" panose="020B0604020202020204" charset="0"/>
      <p:regular r:id="rId54"/>
      <p:bold r:id="rId55"/>
      <p:italic r:id="rId56"/>
      <p:boldItalic r:id="rId57"/>
    </p:embeddedFont>
    <p:embeddedFont>
      <p:font typeface="Proxima Nova Extrabold" panose="020B0604020202020204" charset="0"/>
      <p:bold r:id="rId58"/>
    </p:embeddedFont>
    <p:embeddedFont>
      <p:font typeface="Proxima Nova Semibold" panose="020B0604020202020204" charset="0"/>
      <p:regular r:id="rId59"/>
      <p:bold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313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07e98ac47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f07e98ac47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1f5d010a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1f5d010a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6ee1aefb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6ee1aefb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f07e98ac47_1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f07e98ac47_1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f07e98ac47_1_1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f07e98ac47_1_1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47e528d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47e528d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31dee446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31dee446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f31dee446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f31dee446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f31dee4467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f31dee4467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f31dee446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f31dee446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f31dee446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f31dee446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07e98ac47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f07e98ac47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f31dee446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f31dee446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31dee4467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31dee4467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f31dee4467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f31dee4467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f31dee4467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f31dee4467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f31dee4467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f31dee4467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f8d2adf11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f8d2adf11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f07e98ac47_1_2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1207" name="Google Shape;1207;gf07e98ac47_1_2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f07e98ac47_1_2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f07e98ac47_1_2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f07e98ac47_1_2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f07e98ac47_1_2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f07e98ac47_1_2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gf07e98ac47_1_2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07e98ac47_1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f07e98ac47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f6ee1aefb8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44" name="Google Shape;1244;gf6ee1aefb8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f6ee1aefb8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gf6ee1aefb8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f6ee1aefb8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60" name="Google Shape;1260;gf6ee1aefb8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f8d2adf11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68" name="Google Shape;1268;gf8d2adf11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f07e98ac47_1_2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gf07e98ac47_1_2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f07e98ac47_1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84" name="Google Shape;1284;gf07e98ac47_1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f07e98ac47_1_2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f07e98ac47_1_2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f07e98ac47_1_2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23" name="Google Shape;1323;gf07e98ac47_1_2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f07e98ac47_1_2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35" name="Google Shape;1335;gf07e98ac47_1_2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f07e98ac47_1_2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60" name="Google Shape;1360;gf07e98ac47_1_2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07e98ac47_1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f07e98ac47_1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07e98ac47_1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f07e98ac47_1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07e98ac47_1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548" name="Google Shape;548;gf07e98ac47_1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07e98ac47_1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f07e98ac47_1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07e98ac47_1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f07e98ac47_1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deebe78d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edeebe78d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0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87" name="Google Shape;8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2" name="Google Shape;11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9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3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57" name="Google Shape;15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5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3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6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1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36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00" cy="22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4" cy="6548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8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4" name="Google Shape;174;p38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8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8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7" name="Google Shape;177;p38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8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0" name="Google Shape;180;p38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3" name="Google Shape;183;p39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4" name="Google Shape;184;p39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39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9" name="Google Shape;18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9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40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1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2" cy="510769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400" cy="3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4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2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2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3" name="Google Shape;203;p42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4" name="Google Shape;204;p42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5" name="Google Shape;205;p42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6" name="Google Shape;206;p42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42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42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9" name="Google Shape;20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2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1" name="Google Shape;211;p42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16" name="Google Shape;21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7" name="Google Shape;22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4" name="Google Shape;23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7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7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9" name="Google Shape;239;p47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4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4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5" name="Google Shape;245;p48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6" name="Google Shape;24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49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9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9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9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5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50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50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9" name="Google Shape;259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1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4002" cy="27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2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2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0" name="Google Shape;270;p52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1" name="Google Shape;271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2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>
  <p:cSld name="Titel en objec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 1">
  <p:cSld name="1_Titel en Inhoud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4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54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5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56"/>
          <p:cNvPicPr preferRelativeResize="0"/>
          <p:nvPr/>
        </p:nvPicPr>
        <p:blipFill rotWithShape="1">
          <a:blip r:embed="rId2">
            <a:alphaModFix/>
          </a:blip>
          <a:srcRect r="9181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5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58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6" name="Google Shape;296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9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9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301" name="Google Shape;301;p59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_rechte lijn">
  <p:cSld name="Leeg_rechte lijn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60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60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6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ge_dia">
  <p:cSld name="1_Lege_dia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61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61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6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2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62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62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6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_dia">
  <p:cSld name="Highlight_dia">
    <p:bg>
      <p:bgPr>
        <a:solidFill>
          <a:srgbClr val="FFEB0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3"/>
          <p:cNvSpPr txBox="1">
            <a:spLocks noGrp="1"/>
          </p:cNvSpPr>
          <p:nvPr>
            <p:ph type="body" idx="1"/>
          </p:nvPr>
        </p:nvSpPr>
        <p:spPr>
          <a:xfrm>
            <a:off x="1317524" y="2318025"/>
            <a:ext cx="6843300" cy="985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2" name="Google Shape;322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8" y="4684039"/>
            <a:ext cx="931204" cy="24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6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6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6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0" name="Google Shape;330;p65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31" name="Google Shape;33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6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35" name="Google Shape;335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6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7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6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68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6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8" name="Google Shape;348;p6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6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6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51" name="Google Shape;351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5" name="Google Shape;355;p70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58" name="Google Shape;35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7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71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71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3" name="Google Shape;363;p71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7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2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7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9" name="Google Shape;369;p72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0" name="Google Shape;37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3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73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73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73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7" name="Google Shape;377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3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5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0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7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1" name="Google Shape;391;p76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92" name="Google Shape;392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7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77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7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8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8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401" name="Google Shape;401;p78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4" name="Google Shape;404;p7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7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7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07" name="Google Shape;407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1" name="Google Shape;411;p80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14" name="Google Shape;41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8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81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81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9" name="Google Shape;419;p81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8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82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8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8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82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6" name="Google Shape;42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8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83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83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83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83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4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84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84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84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9" name="Google Shape;43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84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5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43" name="Google Shape;443;p85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6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46" name="Google Shape;446;p86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86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7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87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87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8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88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5" name="Google Shape;455;p88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88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88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88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9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61" name="Google Shape;461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9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63" name="Google Shape;463;p8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89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9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3" name="Google Shape;283;p5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4" name="Google Shape;284;p55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55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55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1" name="Google Shape;381;p74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2" name="Google Shape;382;p74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74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Google Shape;384;p74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Relationship Id="rId4" Type="http://schemas.openxmlformats.org/officeDocument/2006/relationships/hyperlink" Target="https://app.mural.co/t/beadvtc7549/m/beadvtc7549/1634138052816/3f8335faa92478bbb1a7d3203d44ae5bd2d11b3a?sender=udd1d98073199d5b32259457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4.xml"/><Relationship Id="rId4" Type="http://schemas.openxmlformats.org/officeDocument/2006/relationships/hyperlink" Target="https://app.mural.co/t/beadvtc7549/m/beadvtc7549/1634138052816/3f8335faa92478bbb1a7d3203d44ae5bd2d11b3a?sender=udd1d98073199d5b322594571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Relationship Id="rId4" Type="http://schemas.openxmlformats.org/officeDocument/2006/relationships/hyperlink" Target="https://app.mural.co/t/beadvtc7549/m/beadvtc7549/1634138052816/3f8335faa92478bbb1a7d3203d44ae5bd2d11b3a?sender=uebe47a55b4237413c26d5449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yves.meersmans@vlaanderen.be" TargetMode="External"/><Relationship Id="rId7" Type="http://schemas.openxmlformats.org/officeDocument/2006/relationships/hyperlink" Target="https://github.com/Informatievlaanderen/OSLOthema-loongegeven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1.png"/><Relationship Id="rId5" Type="http://schemas.openxmlformats.org/officeDocument/2006/relationships/hyperlink" Target="mailto:eva.derore@vlaanderen.be" TargetMode="External"/><Relationship Id="rId4" Type="http://schemas.openxmlformats.org/officeDocument/2006/relationships/hyperlink" Target="mailto:laurens.vercauteren@vlaanderen.b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heid.vlaanderen.be/opleiding/oslo-loongegeven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pp.mural.co/t/beadvtc7549/m/beadvtc7549/1634138052816/3f8335faa92478bbb1a7d3203d44ae5bd2d11b3a?sender=udd1d98073199d5b322594571" TargetMode="Externa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537" y="-40375"/>
            <a:ext cx="5808676" cy="5808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91"/>
          <p:cNvGrpSpPr/>
          <p:nvPr/>
        </p:nvGrpSpPr>
        <p:grpSpPr>
          <a:xfrm>
            <a:off x="-104800" y="-240275"/>
            <a:ext cx="5559015" cy="5427422"/>
            <a:chOff x="0" y="0"/>
            <a:chExt cx="8134350" cy="6858001"/>
          </a:xfrm>
        </p:grpSpPr>
        <p:sp>
          <p:nvSpPr>
            <p:cNvPr id="473" name="Google Shape;473;p91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91"/>
            <p:cNvSpPr/>
            <p:nvPr/>
          </p:nvSpPr>
          <p:spPr>
            <a:xfrm>
              <a:off x="0" y="0"/>
              <a:ext cx="52959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91"/>
          <p:cNvSpPr txBox="1"/>
          <p:nvPr/>
        </p:nvSpPr>
        <p:spPr>
          <a:xfrm>
            <a:off x="511351" y="1844195"/>
            <a:ext cx="52035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OSLO Loongegevens</a:t>
            </a:r>
            <a:endParaRPr/>
          </a:p>
        </p:txBody>
      </p:sp>
      <p:sp>
        <p:nvSpPr>
          <p:cNvPr id="476" name="Google Shape;476;p91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1"/>
          <p:cNvSpPr txBox="1"/>
          <p:nvPr/>
        </p:nvSpPr>
        <p:spPr>
          <a:xfrm>
            <a:off x="511360" y="46793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Digitaal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Vlaanderen</a:t>
            </a:r>
            <a:endParaRPr/>
          </a:p>
        </p:txBody>
      </p:sp>
      <p:pic>
        <p:nvPicPr>
          <p:cNvPr id="478" name="Google Shape;478;p91"/>
          <p:cNvPicPr preferRelativeResize="0"/>
          <p:nvPr/>
        </p:nvPicPr>
        <p:blipFill rotWithShape="1">
          <a:blip r:embed="rId5">
            <a:alphaModFix/>
          </a:blip>
          <a:srcRect l="5320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91"/>
          <p:cNvSpPr txBox="1"/>
          <p:nvPr/>
        </p:nvSpPr>
        <p:spPr>
          <a:xfrm>
            <a:off x="511360" y="44147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Virtuele thematische werkgroep - Microsoft Teams</a:t>
            </a:r>
            <a:endParaRPr/>
          </a:p>
        </p:txBody>
      </p:sp>
      <p:sp>
        <p:nvSpPr>
          <p:cNvPr id="480" name="Google Shape;480;p91"/>
          <p:cNvSpPr txBox="1"/>
          <p:nvPr/>
        </p:nvSpPr>
        <p:spPr>
          <a:xfrm>
            <a:off x="511361" y="3268272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/>
              <a:t>Welkom! We starten om 9:05.</a:t>
            </a:r>
            <a:br>
              <a:rPr lang="en" sz="1550" b="1" i="0" u="none" strike="noStrike" cap="none">
                <a:solidFill>
                  <a:srgbClr val="000000"/>
                </a:solidFill>
              </a:rPr>
            </a:br>
            <a:endParaRPr sz="1550" b="1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Dinsdag 26 oktober </a:t>
            </a:r>
            <a:r>
              <a:rPr lang="en" sz="1400" b="1" i="0" u="none" strike="noStrike" cap="none">
                <a:solidFill>
                  <a:srgbClr val="000000"/>
                </a:solidFill>
              </a:rPr>
              <a:t>2021</a:t>
            </a:r>
            <a:endParaRPr sz="12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0"/>
          <p:cNvSpPr txBox="1"/>
          <p:nvPr/>
        </p:nvSpPr>
        <p:spPr>
          <a:xfrm>
            <a:off x="628650" y="273850"/>
            <a:ext cx="79491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Wat hebben we gedaan in de vorige werkgroep?</a:t>
            </a:r>
            <a:endParaRPr sz="2400" b="1"/>
          </a:p>
        </p:txBody>
      </p:sp>
      <p:sp>
        <p:nvSpPr>
          <p:cNvPr id="603" name="Google Shape;603;p100"/>
          <p:cNvSpPr/>
          <p:nvPr/>
        </p:nvSpPr>
        <p:spPr>
          <a:xfrm>
            <a:off x="565152" y="4351875"/>
            <a:ext cx="15003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00" y="1909000"/>
            <a:ext cx="662201" cy="6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00"/>
          <p:cNvSpPr txBox="1"/>
          <p:nvPr/>
        </p:nvSpPr>
        <p:spPr>
          <a:xfrm>
            <a:off x="494425" y="3036950"/>
            <a:ext cx="2954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Niveaus van interoperabiliteit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Semantisch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Technisch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Proces en methode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UML (Unified Modelling Language) om de standaard te modelleren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06" name="Google Shape;606;p100"/>
          <p:cNvSpPr txBox="1"/>
          <p:nvPr/>
        </p:nvSpPr>
        <p:spPr>
          <a:xfrm>
            <a:off x="1511375" y="2674550"/>
            <a:ext cx="14235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(OSLO) introductie</a:t>
            </a:r>
            <a:endParaRPr sz="1100" b="1">
              <a:solidFill>
                <a:srgbClr val="434343"/>
              </a:solidFill>
            </a:endParaRPr>
          </a:p>
        </p:txBody>
      </p:sp>
      <p:pic>
        <p:nvPicPr>
          <p:cNvPr id="607" name="Google Shape;60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300" y="1909000"/>
            <a:ext cx="710654" cy="6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00"/>
          <p:cNvSpPr txBox="1"/>
          <p:nvPr/>
        </p:nvSpPr>
        <p:spPr>
          <a:xfrm>
            <a:off x="4041100" y="2598350"/>
            <a:ext cx="1883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Scope, context en doorlopen van use cases</a:t>
            </a: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609" name="Google Shape;609;p100"/>
          <p:cNvSpPr txBox="1"/>
          <p:nvPr/>
        </p:nvSpPr>
        <p:spPr>
          <a:xfrm>
            <a:off x="3439150" y="3036950"/>
            <a:ext cx="30207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Wat verstaan we onder de noemer “loon”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Welke use cases zijn er van toepassing?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Welke gegevens hebben we nodig om die use cases te verwezenlijken?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610" name="Google Shape;610;p100"/>
          <p:cNvCxnSpPr/>
          <p:nvPr/>
        </p:nvCxnSpPr>
        <p:spPr>
          <a:xfrm>
            <a:off x="3505750" y="2639325"/>
            <a:ext cx="0" cy="214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100"/>
          <p:cNvCxnSpPr/>
          <p:nvPr/>
        </p:nvCxnSpPr>
        <p:spPr>
          <a:xfrm>
            <a:off x="6459850" y="2639325"/>
            <a:ext cx="0" cy="214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p100"/>
          <p:cNvSpPr txBox="1"/>
          <p:nvPr/>
        </p:nvSpPr>
        <p:spPr>
          <a:xfrm>
            <a:off x="6889788" y="2674550"/>
            <a:ext cx="18834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Brainstorm oefening</a:t>
            </a: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613" name="Google Shape;613;p100"/>
          <p:cNvSpPr txBox="1"/>
          <p:nvPr/>
        </p:nvSpPr>
        <p:spPr>
          <a:xfrm>
            <a:off x="6526675" y="3036950"/>
            <a:ext cx="2455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Aftoetsen van...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Concepten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Relaties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Attributen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cases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...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614" name="Google Shape;614;p100"/>
          <p:cNvPicPr preferRelativeResize="0"/>
          <p:nvPr/>
        </p:nvPicPr>
        <p:blipFill rotWithShape="1">
          <a:blip r:embed="rId5">
            <a:alphaModFix/>
          </a:blip>
          <a:srcRect l="3956" t="32258"/>
          <a:stretch/>
        </p:blipFill>
        <p:spPr>
          <a:xfrm>
            <a:off x="6786500" y="722650"/>
            <a:ext cx="1844874" cy="195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>
            <a:spLocks noGrp="1"/>
          </p:cNvSpPr>
          <p:nvPr>
            <p:ph type="title"/>
          </p:nvPr>
        </p:nvSpPr>
        <p:spPr>
          <a:xfrm>
            <a:off x="457800" y="33600"/>
            <a:ext cx="83493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Volledige sneuvelmodel en belangrijkste opmerkingen uit vorige werkgroep (1)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01"/>
          <p:cNvSpPr/>
          <p:nvPr/>
        </p:nvSpPr>
        <p:spPr>
          <a:xfrm>
            <a:off x="573825" y="4307225"/>
            <a:ext cx="1413600" cy="64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457800" y="1293900"/>
            <a:ext cx="5071800" cy="3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/>
              <a:t>Gezin </a:t>
            </a:r>
            <a:r>
              <a:rPr lang="en" sz="1100" b="1"/>
              <a:t>en </a:t>
            </a:r>
            <a:r>
              <a:rPr lang="en" sz="1100" b="1" i="1"/>
              <a:t>Persoon</a:t>
            </a:r>
            <a:r>
              <a:rPr lang="en" sz="1100"/>
              <a:t>: toevoegen van attributen: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Aantal personen fiscaal ten laste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Aantal personen feitelijk ten laste</a:t>
            </a:r>
            <a:br>
              <a:rPr lang="en" sz="1100"/>
            </a:b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/>
              <a:t>Arbeidsloon</a:t>
            </a:r>
            <a:r>
              <a:rPr lang="en" sz="1100"/>
              <a:t>: toevoegen/wijzigen van attributen:</a:t>
            </a:r>
            <a:endParaRPr sz="1100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Hernoemen van </a:t>
            </a:r>
            <a:r>
              <a:rPr lang="en" sz="1100" i="1"/>
              <a:t>brutoloon</a:t>
            </a:r>
            <a:r>
              <a:rPr lang="en" sz="1100"/>
              <a:t> naar </a:t>
            </a:r>
            <a:r>
              <a:rPr lang="en" sz="1100" i="1"/>
              <a:t>basisloon </a:t>
            </a:r>
            <a:endParaRPr sz="1100" i="1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Voordelen alle aard</a:t>
            </a:r>
            <a:endParaRPr sz="1100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Voorheffingen</a:t>
            </a:r>
            <a:endParaRPr sz="1100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(Bijzondere) Bijdrage voor sociale zekerheid (rsz)</a:t>
            </a:r>
            <a:endParaRPr sz="1100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Vergoedingen</a:t>
            </a:r>
            <a:endParaRPr sz="1100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Eindejaarspremie</a:t>
            </a:r>
            <a:endParaRPr sz="1100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Vakantiegeld</a:t>
            </a:r>
            <a:endParaRPr sz="1100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Loonbeslag</a:t>
            </a:r>
            <a:endParaRPr sz="1100"/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/>
              <a:t>Arbeidscontract</a:t>
            </a:r>
            <a:r>
              <a:rPr lang="en" sz="1100"/>
              <a:t>: toevoegen/wijzigen van attributen en conceptnaam:</a:t>
            </a:r>
            <a:endParaRPr sz="1100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Concept hernoemen van </a:t>
            </a:r>
            <a:r>
              <a:rPr lang="en" sz="1100" i="1"/>
              <a:t>arbeidscontract </a:t>
            </a:r>
            <a:r>
              <a:rPr lang="en" sz="1100"/>
              <a:t>naar </a:t>
            </a:r>
            <a:r>
              <a:rPr lang="en" sz="1100" i="1"/>
              <a:t>arbeidsrelatie</a:t>
            </a:r>
            <a:endParaRPr sz="1100" i="1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Duurtype</a:t>
            </a:r>
            <a:endParaRPr sz="1100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Tewerkstellingstype</a:t>
            </a:r>
            <a:endParaRPr sz="1100"/>
          </a:p>
          <a:p>
            <a:pPr marL="45720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Aanstellingstype</a:t>
            </a:r>
            <a:endParaRPr sz="1100"/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100" y="1293900"/>
            <a:ext cx="3614399" cy="299857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Hoe ziet de planning eruit?</a:t>
            </a:r>
            <a:endParaRPr sz="3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>
                <a:solidFill>
                  <a:schemeClr val="dk1"/>
                </a:solidFill>
              </a:rPr>
              <a:t>OSLO-traject</a:t>
            </a:r>
            <a:endParaRPr sz="2500" b="1" i="1">
              <a:solidFill>
                <a:schemeClr val="dk1"/>
              </a:solidFill>
            </a:endParaRPr>
          </a:p>
        </p:txBody>
      </p:sp>
      <p:sp>
        <p:nvSpPr>
          <p:cNvPr id="628" name="Google Shape;628;p102"/>
          <p:cNvSpPr/>
          <p:nvPr/>
        </p:nvSpPr>
        <p:spPr>
          <a:xfrm>
            <a:off x="849830" y="3400678"/>
            <a:ext cx="1271400" cy="3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2"/>
          <p:cNvSpPr txBox="1"/>
          <p:nvPr/>
        </p:nvSpPr>
        <p:spPr>
          <a:xfrm>
            <a:off x="745175" y="1385625"/>
            <a:ext cx="74838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Start: 16/09/2021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Duur: +/- 4 maanden</a:t>
            </a:r>
            <a:endParaRPr sz="1300"/>
          </a:p>
        </p:txBody>
      </p:sp>
      <p:grpSp>
        <p:nvGrpSpPr>
          <p:cNvPr id="630" name="Google Shape;630;p102"/>
          <p:cNvGrpSpPr/>
          <p:nvPr/>
        </p:nvGrpSpPr>
        <p:grpSpPr>
          <a:xfrm>
            <a:off x="7668772" y="2295491"/>
            <a:ext cx="1474927" cy="1530490"/>
            <a:chOff x="3048000" y="2295578"/>
            <a:chExt cx="1524000" cy="2847953"/>
          </a:xfrm>
        </p:grpSpPr>
        <p:grpSp>
          <p:nvGrpSpPr>
            <p:cNvPr id="631" name="Google Shape;631;p102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632" name="Google Shape;632;p102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02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102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Start publieke review periode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5" name="Google Shape;635;p102"/>
            <p:cNvSpPr txBox="1"/>
            <p:nvPr/>
          </p:nvSpPr>
          <p:spPr>
            <a:xfrm>
              <a:off x="3183956" y="2299315"/>
              <a:ext cx="13545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Start 2022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6" name="Google Shape;636;p102"/>
          <p:cNvGrpSpPr/>
          <p:nvPr/>
        </p:nvGrpSpPr>
        <p:grpSpPr>
          <a:xfrm>
            <a:off x="6193871" y="2295490"/>
            <a:ext cx="1474927" cy="1530492"/>
            <a:chOff x="3048000" y="2295575"/>
            <a:chExt cx="1524000" cy="2847956"/>
          </a:xfrm>
        </p:grpSpPr>
        <p:grpSp>
          <p:nvGrpSpPr>
            <p:cNvPr id="637" name="Google Shape;637;p102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638" name="Google Shape;638;p102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02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40" name="Google Shape;640;p102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641" name="Google Shape;641;p102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4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2" name="Google Shape;642;p102"/>
            <p:cNvSpPr txBox="1"/>
            <p:nvPr/>
          </p:nvSpPr>
          <p:spPr>
            <a:xfrm>
              <a:off x="3224536" y="2299316"/>
              <a:ext cx="10704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21 december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3" name="Google Shape;643;p102"/>
          <p:cNvGrpSpPr/>
          <p:nvPr/>
        </p:nvGrpSpPr>
        <p:grpSpPr>
          <a:xfrm>
            <a:off x="4718971" y="2295490"/>
            <a:ext cx="1474927" cy="1530492"/>
            <a:chOff x="3048000" y="2295575"/>
            <a:chExt cx="1524000" cy="2847956"/>
          </a:xfrm>
        </p:grpSpPr>
        <p:grpSp>
          <p:nvGrpSpPr>
            <p:cNvPr id="644" name="Google Shape;644;p102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645" name="Google Shape;645;p102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02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47" name="Google Shape;647;p102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648" name="Google Shape;648;p102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3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9" name="Google Shape;649;p102"/>
            <p:cNvSpPr txBox="1"/>
            <p:nvPr/>
          </p:nvSpPr>
          <p:spPr>
            <a:xfrm>
              <a:off x="3224536" y="2299315"/>
              <a:ext cx="10881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23 november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0" name="Google Shape;650;p102"/>
          <p:cNvGrpSpPr/>
          <p:nvPr/>
        </p:nvGrpSpPr>
        <p:grpSpPr>
          <a:xfrm>
            <a:off x="3244070" y="2295490"/>
            <a:ext cx="1474927" cy="1530492"/>
            <a:chOff x="3048000" y="2295575"/>
            <a:chExt cx="1524000" cy="2847956"/>
          </a:xfrm>
        </p:grpSpPr>
        <p:grpSp>
          <p:nvGrpSpPr>
            <p:cNvPr id="651" name="Google Shape;651;p102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652" name="Google Shape;652;p102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53" name="Google Shape;653;p102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54" name="Google Shape;654;p102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655" name="Google Shape;655;p102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Thematische werkgroep 2</a:t>
              </a:r>
              <a:endParaRPr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6" name="Google Shape;656;p102"/>
            <p:cNvSpPr txBox="1"/>
            <p:nvPr/>
          </p:nvSpPr>
          <p:spPr>
            <a:xfrm>
              <a:off x="3224550" y="2299313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26 oktober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7" name="Google Shape;657;p102"/>
          <p:cNvGrpSpPr/>
          <p:nvPr/>
        </p:nvGrpSpPr>
        <p:grpSpPr>
          <a:xfrm>
            <a:off x="1769091" y="2295493"/>
            <a:ext cx="1474877" cy="1530488"/>
            <a:chOff x="1515975" y="2295580"/>
            <a:chExt cx="1525524" cy="2847950"/>
          </a:xfrm>
        </p:grpSpPr>
        <p:sp>
          <p:nvSpPr>
            <p:cNvPr id="658" name="Google Shape;658;p102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02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02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Introductie en Thematische werkgroep 1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1" name="Google Shape;661;p102"/>
            <p:cNvSpPr txBox="1"/>
            <p:nvPr/>
          </p:nvSpPr>
          <p:spPr>
            <a:xfrm>
              <a:off x="1692701" y="2299314"/>
              <a:ext cx="11166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30 september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62" name="Google Shape;662;p102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63" name="Google Shape;663;p102"/>
          <p:cNvGrpSpPr/>
          <p:nvPr/>
        </p:nvGrpSpPr>
        <p:grpSpPr>
          <a:xfrm>
            <a:off x="303400" y="2295493"/>
            <a:ext cx="1474877" cy="1530488"/>
            <a:chOff x="1515975" y="2295580"/>
            <a:chExt cx="1525524" cy="2847950"/>
          </a:xfrm>
        </p:grpSpPr>
        <p:sp>
          <p:nvSpPr>
            <p:cNvPr id="664" name="Google Shape;664;p102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02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02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werkgroep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7" name="Google Shape;667;p102"/>
            <p:cNvSpPr txBox="1"/>
            <p:nvPr/>
          </p:nvSpPr>
          <p:spPr>
            <a:xfrm>
              <a:off x="1692689" y="2299314"/>
              <a:ext cx="11721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Voorbereiding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68" name="Google Shape;668;p102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669" name="Google Shape;669;p102"/>
          <p:cNvSpPr/>
          <p:nvPr/>
        </p:nvSpPr>
        <p:spPr>
          <a:xfrm>
            <a:off x="3625575" y="3874400"/>
            <a:ext cx="650400" cy="809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02"/>
          <p:cNvSpPr txBox="1"/>
          <p:nvPr/>
        </p:nvSpPr>
        <p:spPr>
          <a:xfrm>
            <a:off x="3473463" y="4684100"/>
            <a:ext cx="153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Vandaag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3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Voorstelling nieuwe iteratie datamodel</a:t>
            </a:r>
            <a:endParaRPr b="1"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676" name="Google Shape;676;p103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03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104"/>
          <p:cNvGrpSpPr/>
          <p:nvPr/>
        </p:nvGrpSpPr>
        <p:grpSpPr>
          <a:xfrm>
            <a:off x="501146" y="2867155"/>
            <a:ext cx="1793091" cy="996199"/>
            <a:chOff x="1217350" y="2802915"/>
            <a:chExt cx="2716804" cy="1063066"/>
          </a:xfrm>
        </p:grpSpPr>
        <p:sp>
          <p:nvSpPr>
            <p:cNvPr id="683" name="Google Shape;683;p104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684" name="Google Shape;684;p104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685" name="Google Shape;685;p104"/>
          <p:cNvCxnSpPr>
            <a:stCxn id="683" idx="3"/>
            <a:endCxn id="686" idx="1"/>
          </p:cNvCxnSpPr>
          <p:nvPr/>
        </p:nvCxnSpPr>
        <p:spPr>
          <a:xfrm rot="10800000" flipH="1">
            <a:off x="2294237" y="3365321"/>
            <a:ext cx="291900" cy="6900"/>
          </a:xfrm>
          <a:prstGeom prst="bentConnector3">
            <a:avLst>
              <a:gd name="adj1" fmla="val 9126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687" name="Google Shape;687;p104"/>
          <p:cNvGrpSpPr/>
          <p:nvPr/>
        </p:nvGrpSpPr>
        <p:grpSpPr>
          <a:xfrm>
            <a:off x="2586196" y="2867175"/>
            <a:ext cx="1921590" cy="996209"/>
            <a:chOff x="1217354" y="2817781"/>
            <a:chExt cx="2911500" cy="1048200"/>
          </a:xfrm>
        </p:grpSpPr>
        <p:sp>
          <p:nvSpPr>
            <p:cNvPr id="686" name="Google Shape;686;p104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volledigeNaam: String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/verblijfplaats: Verblijfplaats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/geboorte: Date</a:t>
              </a:r>
              <a:endParaRPr sz="800"/>
            </a:p>
          </p:txBody>
        </p:sp>
        <p:sp>
          <p:nvSpPr>
            <p:cNvPr id="688" name="Google Shape;688;p104"/>
            <p:cNvSpPr/>
            <p:nvPr/>
          </p:nvSpPr>
          <p:spPr>
            <a:xfrm>
              <a:off x="1217354" y="2817781"/>
              <a:ext cx="2911500" cy="281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689" name="Google Shape;689;p104"/>
          <p:cNvGrpSpPr/>
          <p:nvPr/>
        </p:nvGrpSpPr>
        <p:grpSpPr>
          <a:xfrm>
            <a:off x="4946556" y="2867199"/>
            <a:ext cx="1793088" cy="996209"/>
            <a:chOff x="1217350" y="2817775"/>
            <a:chExt cx="2716800" cy="1048200"/>
          </a:xfrm>
        </p:grpSpPr>
        <p:sp>
          <p:nvSpPr>
            <p:cNvPr id="690" name="Google Shape;690;p104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</p:txBody>
        </p:sp>
        <p:sp>
          <p:nvSpPr>
            <p:cNvPr id="691" name="Google Shape;691;p104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Arbeidscontract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692" name="Google Shape;692;p104"/>
          <p:cNvGrpSpPr/>
          <p:nvPr/>
        </p:nvGrpSpPr>
        <p:grpSpPr>
          <a:xfrm>
            <a:off x="4939718" y="1510425"/>
            <a:ext cx="1799863" cy="926714"/>
            <a:chOff x="1368752" y="2817775"/>
            <a:chExt cx="2727065" cy="1048200"/>
          </a:xfrm>
        </p:grpSpPr>
        <p:sp>
          <p:nvSpPr>
            <p:cNvPr id="693" name="Google Shape;693;p104"/>
            <p:cNvSpPr/>
            <p:nvPr/>
          </p:nvSpPr>
          <p:spPr>
            <a:xfrm>
              <a:off x="1368752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brutoloon: Decimal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nettoloon: Decimal</a:t>
              </a:r>
              <a:endParaRPr sz="800"/>
            </a:p>
          </p:txBody>
        </p:sp>
        <p:sp>
          <p:nvSpPr>
            <p:cNvPr id="694" name="Google Shape;694;p104"/>
            <p:cNvSpPr/>
            <p:nvPr/>
          </p:nvSpPr>
          <p:spPr>
            <a:xfrm>
              <a:off x="1379017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695" name="Google Shape;695;p104"/>
          <p:cNvGrpSpPr/>
          <p:nvPr/>
        </p:nvGrpSpPr>
        <p:grpSpPr>
          <a:xfrm>
            <a:off x="7242296" y="2867225"/>
            <a:ext cx="1793091" cy="996209"/>
            <a:chOff x="1217350" y="2817775"/>
            <a:chExt cx="2716804" cy="1048200"/>
          </a:xfrm>
        </p:grpSpPr>
        <p:sp>
          <p:nvSpPr>
            <p:cNvPr id="696" name="Google Shape;696;p104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697" name="Google Shape;697;p104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698" name="Google Shape;698;p104"/>
          <p:cNvCxnSpPr>
            <a:stCxn id="686" idx="3"/>
            <a:endCxn id="690" idx="1"/>
          </p:cNvCxnSpPr>
          <p:nvPr/>
        </p:nvCxnSpPr>
        <p:spPr>
          <a:xfrm>
            <a:off x="4507786" y="3365280"/>
            <a:ext cx="4389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104"/>
          <p:cNvCxnSpPr>
            <a:stCxn id="691" idx="0"/>
            <a:endCxn id="693" idx="2"/>
          </p:cNvCxnSpPr>
          <p:nvPr/>
        </p:nvCxnSpPr>
        <p:spPr>
          <a:xfrm rot="5400000" flipH="1">
            <a:off x="5624550" y="2648649"/>
            <a:ext cx="430200" cy="6900"/>
          </a:xfrm>
          <a:prstGeom prst="bentConnector3">
            <a:avLst>
              <a:gd name="adj1" fmla="val 9533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104"/>
          <p:cNvCxnSpPr>
            <a:stCxn id="696" idx="1"/>
            <a:endCxn id="690" idx="3"/>
          </p:cNvCxnSpPr>
          <p:nvPr/>
        </p:nvCxnSpPr>
        <p:spPr>
          <a:xfrm flipH="1">
            <a:off x="6739496" y="3365329"/>
            <a:ext cx="502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01" name="Google Shape;701;p104"/>
          <p:cNvSpPr txBox="1"/>
          <p:nvPr/>
        </p:nvSpPr>
        <p:spPr>
          <a:xfrm>
            <a:off x="310625" y="538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Vorige versie model</a:t>
            </a:r>
            <a:endParaRPr sz="2200"/>
          </a:p>
        </p:txBody>
      </p:sp>
      <p:grpSp>
        <p:nvGrpSpPr>
          <p:cNvPr id="702" name="Google Shape;702;p104"/>
          <p:cNvGrpSpPr/>
          <p:nvPr/>
        </p:nvGrpSpPr>
        <p:grpSpPr>
          <a:xfrm>
            <a:off x="4958850" y="352225"/>
            <a:ext cx="1765035" cy="728127"/>
            <a:chOff x="1092698" y="3492239"/>
            <a:chExt cx="2722139" cy="1572289"/>
          </a:xfrm>
        </p:grpSpPr>
        <p:sp>
          <p:nvSpPr>
            <p:cNvPr id="703" name="Google Shape;703;p104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04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05" name="Google Shape;705;p104"/>
          <p:cNvCxnSpPr>
            <a:stCxn id="688" idx="0"/>
            <a:endCxn id="703" idx="1"/>
          </p:cNvCxnSpPr>
          <p:nvPr/>
        </p:nvCxnSpPr>
        <p:spPr>
          <a:xfrm rot="-5400000">
            <a:off x="3239941" y="1144725"/>
            <a:ext cx="2029500" cy="141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104"/>
          <p:cNvCxnSpPr>
            <a:stCxn id="703" idx="2"/>
            <a:endCxn id="694" idx="0"/>
          </p:cNvCxnSpPr>
          <p:nvPr/>
        </p:nvCxnSpPr>
        <p:spPr>
          <a:xfrm rot="-5400000" flipH="1">
            <a:off x="5628298" y="1295152"/>
            <a:ext cx="4302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07" name="Google Shape;707;p104"/>
          <p:cNvGrpSpPr/>
          <p:nvPr/>
        </p:nvGrpSpPr>
        <p:grpSpPr>
          <a:xfrm>
            <a:off x="2618213" y="4098425"/>
            <a:ext cx="1857538" cy="926694"/>
            <a:chOff x="1119835" y="2817781"/>
            <a:chExt cx="2814452" cy="921900"/>
          </a:xfrm>
        </p:grpSpPr>
        <p:sp>
          <p:nvSpPr>
            <p:cNvPr id="708" name="Google Shape;708;p104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709" name="Google Shape;709;p104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10" name="Google Shape;710;p104"/>
          <p:cNvCxnSpPr>
            <a:stCxn id="709" idx="0"/>
            <a:endCxn id="686" idx="2"/>
          </p:cNvCxnSpPr>
          <p:nvPr/>
        </p:nvCxnSpPr>
        <p:spPr>
          <a:xfrm rot="-5400000">
            <a:off x="3429882" y="3980675"/>
            <a:ext cx="234900" cy="6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11" name="Google Shape;711;p104"/>
          <p:cNvGrpSpPr/>
          <p:nvPr/>
        </p:nvGrpSpPr>
        <p:grpSpPr>
          <a:xfrm>
            <a:off x="7242271" y="4034975"/>
            <a:ext cx="1793091" cy="996209"/>
            <a:chOff x="1217350" y="2817775"/>
            <a:chExt cx="2716804" cy="1048200"/>
          </a:xfrm>
        </p:grpSpPr>
        <p:sp>
          <p:nvSpPr>
            <p:cNvPr id="712" name="Google Shape;712;p104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713" name="Google Shape;713;p104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14" name="Google Shape;714;p104"/>
          <p:cNvCxnSpPr>
            <a:stCxn id="713" idx="0"/>
            <a:endCxn id="696" idx="2"/>
          </p:cNvCxnSpPr>
          <p:nvPr/>
        </p:nvCxnSpPr>
        <p:spPr>
          <a:xfrm rot="-5400000">
            <a:off x="8053318" y="39488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15" name="Google Shape;715;p104"/>
          <p:cNvSpPr/>
          <p:nvPr/>
        </p:nvSpPr>
        <p:spPr>
          <a:xfrm>
            <a:off x="7209875" y="15023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716" name="Google Shape;716;p104"/>
          <p:cNvSpPr/>
          <p:nvPr/>
        </p:nvSpPr>
        <p:spPr>
          <a:xfrm>
            <a:off x="7209863" y="15023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17" name="Google Shape;717;p104"/>
          <p:cNvSpPr/>
          <p:nvPr/>
        </p:nvSpPr>
        <p:spPr>
          <a:xfrm>
            <a:off x="7210163" y="3522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718" name="Google Shape;718;p104"/>
          <p:cNvSpPr/>
          <p:nvPr/>
        </p:nvSpPr>
        <p:spPr>
          <a:xfrm>
            <a:off x="7210163" y="3522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719" name="Google Shape;719;p104"/>
          <p:cNvCxnSpPr>
            <a:stCxn id="716" idx="0"/>
            <a:endCxn id="717" idx="2"/>
          </p:cNvCxnSpPr>
          <p:nvPr/>
        </p:nvCxnSpPr>
        <p:spPr>
          <a:xfrm rot="-5400000">
            <a:off x="8062013" y="14251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105"/>
          <p:cNvGrpSpPr/>
          <p:nvPr/>
        </p:nvGrpSpPr>
        <p:grpSpPr>
          <a:xfrm>
            <a:off x="501146" y="2867155"/>
            <a:ext cx="1793091" cy="996199"/>
            <a:chOff x="1217350" y="2802915"/>
            <a:chExt cx="2716804" cy="1063066"/>
          </a:xfrm>
        </p:grpSpPr>
        <p:sp>
          <p:nvSpPr>
            <p:cNvPr id="725" name="Google Shape;725;p105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726" name="Google Shape;726;p105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27" name="Google Shape;727;p105"/>
          <p:cNvCxnSpPr>
            <a:stCxn id="725" idx="3"/>
            <a:endCxn id="728" idx="1"/>
          </p:cNvCxnSpPr>
          <p:nvPr/>
        </p:nvCxnSpPr>
        <p:spPr>
          <a:xfrm rot="10800000" flipH="1">
            <a:off x="2294237" y="3365321"/>
            <a:ext cx="291900" cy="6900"/>
          </a:xfrm>
          <a:prstGeom prst="bentConnector3">
            <a:avLst>
              <a:gd name="adj1" fmla="val 9126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05"/>
          <p:cNvGrpSpPr/>
          <p:nvPr/>
        </p:nvGrpSpPr>
        <p:grpSpPr>
          <a:xfrm>
            <a:off x="2586196" y="2867175"/>
            <a:ext cx="1921590" cy="996209"/>
            <a:chOff x="1217354" y="2817781"/>
            <a:chExt cx="2911500" cy="1048200"/>
          </a:xfrm>
        </p:grpSpPr>
        <p:sp>
          <p:nvSpPr>
            <p:cNvPr id="728" name="Google Shape;728;p105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volledigeNaam: String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/verblijfplaats: Verblijfplaats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/geboorte: Date</a:t>
              </a:r>
              <a:endParaRPr sz="800"/>
            </a:p>
          </p:txBody>
        </p:sp>
        <p:sp>
          <p:nvSpPr>
            <p:cNvPr id="730" name="Google Shape;730;p105"/>
            <p:cNvSpPr/>
            <p:nvPr/>
          </p:nvSpPr>
          <p:spPr>
            <a:xfrm>
              <a:off x="1217354" y="2817781"/>
              <a:ext cx="2911500" cy="281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731" name="Google Shape;731;p105"/>
          <p:cNvGrpSpPr/>
          <p:nvPr/>
        </p:nvGrpSpPr>
        <p:grpSpPr>
          <a:xfrm>
            <a:off x="4946556" y="2867199"/>
            <a:ext cx="1793088" cy="996209"/>
            <a:chOff x="1217350" y="2817775"/>
            <a:chExt cx="2716800" cy="1048200"/>
          </a:xfrm>
        </p:grpSpPr>
        <p:sp>
          <p:nvSpPr>
            <p:cNvPr id="732" name="Google Shape;732;p105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</p:txBody>
        </p:sp>
        <p:sp>
          <p:nvSpPr>
            <p:cNvPr id="733" name="Google Shape;733;p105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Arbeidscontract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734" name="Google Shape;734;p105"/>
          <p:cNvGrpSpPr/>
          <p:nvPr/>
        </p:nvGrpSpPr>
        <p:grpSpPr>
          <a:xfrm>
            <a:off x="4939718" y="1510425"/>
            <a:ext cx="1799863" cy="926714"/>
            <a:chOff x="1368752" y="2817775"/>
            <a:chExt cx="2727065" cy="1048200"/>
          </a:xfrm>
        </p:grpSpPr>
        <p:sp>
          <p:nvSpPr>
            <p:cNvPr id="735" name="Google Shape;735;p105"/>
            <p:cNvSpPr/>
            <p:nvPr/>
          </p:nvSpPr>
          <p:spPr>
            <a:xfrm>
              <a:off x="1368752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brutoloon: Decimal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nettoloon: Decimal</a:t>
              </a:r>
              <a:endParaRPr sz="800"/>
            </a:p>
          </p:txBody>
        </p:sp>
        <p:sp>
          <p:nvSpPr>
            <p:cNvPr id="736" name="Google Shape;736;p105"/>
            <p:cNvSpPr/>
            <p:nvPr/>
          </p:nvSpPr>
          <p:spPr>
            <a:xfrm>
              <a:off x="1379017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737" name="Google Shape;737;p105"/>
          <p:cNvGrpSpPr/>
          <p:nvPr/>
        </p:nvGrpSpPr>
        <p:grpSpPr>
          <a:xfrm>
            <a:off x="7242296" y="2867225"/>
            <a:ext cx="1793091" cy="996209"/>
            <a:chOff x="1217350" y="2817775"/>
            <a:chExt cx="2716804" cy="1048200"/>
          </a:xfrm>
        </p:grpSpPr>
        <p:sp>
          <p:nvSpPr>
            <p:cNvPr id="738" name="Google Shape;738;p105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739" name="Google Shape;739;p105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40" name="Google Shape;740;p105"/>
          <p:cNvCxnSpPr>
            <a:stCxn id="728" idx="3"/>
            <a:endCxn id="732" idx="1"/>
          </p:cNvCxnSpPr>
          <p:nvPr/>
        </p:nvCxnSpPr>
        <p:spPr>
          <a:xfrm>
            <a:off x="4507786" y="3365280"/>
            <a:ext cx="4389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105"/>
          <p:cNvCxnSpPr>
            <a:stCxn id="733" idx="0"/>
            <a:endCxn id="735" idx="2"/>
          </p:cNvCxnSpPr>
          <p:nvPr/>
        </p:nvCxnSpPr>
        <p:spPr>
          <a:xfrm rot="5400000" flipH="1">
            <a:off x="5624550" y="2648649"/>
            <a:ext cx="430200" cy="6900"/>
          </a:xfrm>
          <a:prstGeom prst="bentConnector3">
            <a:avLst>
              <a:gd name="adj1" fmla="val 9533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105"/>
          <p:cNvCxnSpPr>
            <a:stCxn id="738" idx="1"/>
            <a:endCxn id="732" idx="3"/>
          </p:cNvCxnSpPr>
          <p:nvPr/>
        </p:nvCxnSpPr>
        <p:spPr>
          <a:xfrm flipH="1">
            <a:off x="6739496" y="3365329"/>
            <a:ext cx="502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43" name="Google Shape;743;p105"/>
          <p:cNvSpPr txBox="1"/>
          <p:nvPr/>
        </p:nvSpPr>
        <p:spPr>
          <a:xfrm>
            <a:off x="739875" y="993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Eerste aanpassing</a:t>
            </a:r>
            <a:endParaRPr sz="2200"/>
          </a:p>
        </p:txBody>
      </p:sp>
      <p:grpSp>
        <p:nvGrpSpPr>
          <p:cNvPr id="744" name="Google Shape;744;p105"/>
          <p:cNvGrpSpPr/>
          <p:nvPr/>
        </p:nvGrpSpPr>
        <p:grpSpPr>
          <a:xfrm>
            <a:off x="4958850" y="352225"/>
            <a:ext cx="1765035" cy="728127"/>
            <a:chOff x="1092698" y="3492239"/>
            <a:chExt cx="2722139" cy="1572289"/>
          </a:xfrm>
        </p:grpSpPr>
        <p:sp>
          <p:nvSpPr>
            <p:cNvPr id="745" name="Google Shape;745;p105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05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47" name="Google Shape;747;p105"/>
          <p:cNvCxnSpPr>
            <a:stCxn id="730" idx="0"/>
            <a:endCxn id="745" idx="1"/>
          </p:cNvCxnSpPr>
          <p:nvPr/>
        </p:nvCxnSpPr>
        <p:spPr>
          <a:xfrm rot="-5400000">
            <a:off x="3239941" y="1144725"/>
            <a:ext cx="2029500" cy="141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105"/>
          <p:cNvCxnSpPr>
            <a:stCxn id="745" idx="2"/>
            <a:endCxn id="736" idx="0"/>
          </p:cNvCxnSpPr>
          <p:nvPr/>
        </p:nvCxnSpPr>
        <p:spPr>
          <a:xfrm rot="-5400000" flipH="1">
            <a:off x="5628298" y="1295152"/>
            <a:ext cx="4302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49" name="Google Shape;749;p105"/>
          <p:cNvGrpSpPr/>
          <p:nvPr/>
        </p:nvGrpSpPr>
        <p:grpSpPr>
          <a:xfrm>
            <a:off x="2618213" y="4098425"/>
            <a:ext cx="1857538" cy="926694"/>
            <a:chOff x="1119835" y="2817781"/>
            <a:chExt cx="2814452" cy="921900"/>
          </a:xfrm>
        </p:grpSpPr>
        <p:sp>
          <p:nvSpPr>
            <p:cNvPr id="750" name="Google Shape;750;p105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751" name="Google Shape;751;p105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52" name="Google Shape;752;p105"/>
          <p:cNvCxnSpPr>
            <a:stCxn id="751" idx="0"/>
            <a:endCxn id="728" idx="2"/>
          </p:cNvCxnSpPr>
          <p:nvPr/>
        </p:nvCxnSpPr>
        <p:spPr>
          <a:xfrm rot="-5400000">
            <a:off x="3429882" y="3980675"/>
            <a:ext cx="234900" cy="6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53" name="Google Shape;753;p105"/>
          <p:cNvGrpSpPr/>
          <p:nvPr/>
        </p:nvGrpSpPr>
        <p:grpSpPr>
          <a:xfrm>
            <a:off x="7242271" y="4034975"/>
            <a:ext cx="1793091" cy="996209"/>
            <a:chOff x="1217350" y="2817775"/>
            <a:chExt cx="2716804" cy="1048200"/>
          </a:xfrm>
        </p:grpSpPr>
        <p:sp>
          <p:nvSpPr>
            <p:cNvPr id="754" name="Google Shape;754;p105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755" name="Google Shape;755;p105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56" name="Google Shape;756;p105"/>
          <p:cNvCxnSpPr>
            <a:stCxn id="755" idx="0"/>
            <a:endCxn id="738" idx="2"/>
          </p:cNvCxnSpPr>
          <p:nvPr/>
        </p:nvCxnSpPr>
        <p:spPr>
          <a:xfrm rot="-5400000">
            <a:off x="8053318" y="39488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57" name="Google Shape;757;p105"/>
          <p:cNvSpPr/>
          <p:nvPr/>
        </p:nvSpPr>
        <p:spPr>
          <a:xfrm>
            <a:off x="7209875" y="15023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758" name="Google Shape;758;p105"/>
          <p:cNvSpPr/>
          <p:nvPr/>
        </p:nvSpPr>
        <p:spPr>
          <a:xfrm>
            <a:off x="7209863" y="15023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59" name="Google Shape;759;p105"/>
          <p:cNvSpPr/>
          <p:nvPr/>
        </p:nvSpPr>
        <p:spPr>
          <a:xfrm>
            <a:off x="7210163" y="3522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760" name="Google Shape;760;p105"/>
          <p:cNvSpPr/>
          <p:nvPr/>
        </p:nvSpPr>
        <p:spPr>
          <a:xfrm>
            <a:off x="7210163" y="3522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761" name="Google Shape;761;p105"/>
          <p:cNvCxnSpPr>
            <a:stCxn id="758" idx="0"/>
            <a:endCxn id="759" idx="2"/>
          </p:cNvCxnSpPr>
          <p:nvPr/>
        </p:nvCxnSpPr>
        <p:spPr>
          <a:xfrm rot="-5400000">
            <a:off x="8062013" y="14251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62" name="Google Shape;762;p105"/>
          <p:cNvSpPr txBox="1"/>
          <p:nvPr/>
        </p:nvSpPr>
        <p:spPr>
          <a:xfrm>
            <a:off x="501150" y="1995863"/>
            <a:ext cx="267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D04A02"/>
                </a:solidFill>
              </a:rPr>
              <a:t>Het moet mogelijk zijn om het aantal personen ten laste toe te wijzen. </a:t>
            </a:r>
            <a:endParaRPr b="1">
              <a:solidFill>
                <a:srgbClr val="D04A02"/>
              </a:solidFill>
            </a:endParaRPr>
          </a:p>
        </p:txBody>
      </p:sp>
      <p:sp>
        <p:nvSpPr>
          <p:cNvPr id="763" name="Google Shape;763;p105"/>
          <p:cNvSpPr/>
          <p:nvPr/>
        </p:nvSpPr>
        <p:spPr>
          <a:xfrm>
            <a:off x="0" y="0"/>
            <a:ext cx="638700" cy="522600"/>
          </a:xfrm>
          <a:prstGeom prst="rect">
            <a:avLst/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D04A02"/>
                </a:solidFill>
              </a:rPr>
              <a:t>VOOR</a:t>
            </a:r>
            <a:endParaRPr sz="1200" b="1">
              <a:solidFill>
                <a:srgbClr val="D04A02"/>
              </a:solidFill>
            </a:endParaRPr>
          </a:p>
        </p:txBody>
      </p:sp>
      <p:sp>
        <p:nvSpPr>
          <p:cNvPr id="764" name="Google Shape;764;p105"/>
          <p:cNvSpPr/>
          <p:nvPr/>
        </p:nvSpPr>
        <p:spPr>
          <a:xfrm>
            <a:off x="2435525" y="2730925"/>
            <a:ext cx="2223600" cy="1268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04A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106"/>
          <p:cNvGrpSpPr/>
          <p:nvPr/>
        </p:nvGrpSpPr>
        <p:grpSpPr>
          <a:xfrm>
            <a:off x="501146" y="2867155"/>
            <a:ext cx="1793091" cy="996199"/>
            <a:chOff x="1217350" y="2802915"/>
            <a:chExt cx="2716804" cy="1063066"/>
          </a:xfrm>
        </p:grpSpPr>
        <p:sp>
          <p:nvSpPr>
            <p:cNvPr id="770" name="Google Shape;770;p106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771" name="Google Shape;771;p106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72" name="Google Shape;772;p106"/>
          <p:cNvCxnSpPr>
            <a:stCxn id="770" idx="3"/>
            <a:endCxn id="773" idx="1"/>
          </p:cNvCxnSpPr>
          <p:nvPr/>
        </p:nvCxnSpPr>
        <p:spPr>
          <a:xfrm rot="10800000" flipH="1">
            <a:off x="2294237" y="3217421"/>
            <a:ext cx="291900" cy="154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74" name="Google Shape;774;p106"/>
          <p:cNvGrpSpPr/>
          <p:nvPr/>
        </p:nvGrpSpPr>
        <p:grpSpPr>
          <a:xfrm>
            <a:off x="2586200" y="2571652"/>
            <a:ext cx="1921597" cy="1291599"/>
            <a:chOff x="1217345" y="2817775"/>
            <a:chExt cx="2911510" cy="1048206"/>
          </a:xfrm>
        </p:grpSpPr>
        <p:sp>
          <p:nvSpPr>
            <p:cNvPr id="773" name="Google Shape;773;p106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volledigeNaam: String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/verblijfplaats: Verblijfplaats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/geboorte: Date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Aantal personen fiscaal ten laste</a:t>
              </a:r>
              <a:endParaRPr sz="800" b="1">
                <a:solidFill>
                  <a:srgbClr val="1B786E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Aantal personen feitelijk ten laste</a:t>
              </a:r>
              <a:endParaRPr sz="800" b="1">
                <a:solidFill>
                  <a:srgbClr val="1B786E"/>
                </a:solidFill>
              </a:endParaRPr>
            </a:p>
          </p:txBody>
        </p:sp>
        <p:sp>
          <p:nvSpPr>
            <p:cNvPr id="775" name="Google Shape;775;p106"/>
            <p:cNvSpPr/>
            <p:nvPr/>
          </p:nvSpPr>
          <p:spPr>
            <a:xfrm>
              <a:off x="1217345" y="2817775"/>
              <a:ext cx="2911500" cy="242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776" name="Google Shape;776;p106"/>
          <p:cNvGrpSpPr/>
          <p:nvPr/>
        </p:nvGrpSpPr>
        <p:grpSpPr>
          <a:xfrm>
            <a:off x="4946556" y="2867199"/>
            <a:ext cx="1793088" cy="996209"/>
            <a:chOff x="1217350" y="2817775"/>
            <a:chExt cx="2716800" cy="1048200"/>
          </a:xfrm>
        </p:grpSpPr>
        <p:sp>
          <p:nvSpPr>
            <p:cNvPr id="777" name="Google Shape;777;p106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</p:txBody>
        </p:sp>
        <p:sp>
          <p:nvSpPr>
            <p:cNvPr id="778" name="Google Shape;778;p106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Arbeidscontract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779" name="Google Shape;779;p106"/>
          <p:cNvGrpSpPr/>
          <p:nvPr/>
        </p:nvGrpSpPr>
        <p:grpSpPr>
          <a:xfrm>
            <a:off x="4939718" y="1510425"/>
            <a:ext cx="1799863" cy="926714"/>
            <a:chOff x="1368752" y="2817775"/>
            <a:chExt cx="2727065" cy="1048200"/>
          </a:xfrm>
        </p:grpSpPr>
        <p:sp>
          <p:nvSpPr>
            <p:cNvPr id="780" name="Google Shape;780;p106"/>
            <p:cNvSpPr/>
            <p:nvPr/>
          </p:nvSpPr>
          <p:spPr>
            <a:xfrm>
              <a:off x="1368752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brutoloon: Decimal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nettoloon: Decimal</a:t>
              </a:r>
              <a:endParaRPr sz="800"/>
            </a:p>
          </p:txBody>
        </p:sp>
        <p:sp>
          <p:nvSpPr>
            <p:cNvPr id="781" name="Google Shape;781;p106"/>
            <p:cNvSpPr/>
            <p:nvPr/>
          </p:nvSpPr>
          <p:spPr>
            <a:xfrm>
              <a:off x="1379017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782" name="Google Shape;782;p106"/>
          <p:cNvGrpSpPr/>
          <p:nvPr/>
        </p:nvGrpSpPr>
        <p:grpSpPr>
          <a:xfrm>
            <a:off x="7242296" y="2867225"/>
            <a:ext cx="1793091" cy="996209"/>
            <a:chOff x="1217350" y="2817775"/>
            <a:chExt cx="2716804" cy="1048200"/>
          </a:xfrm>
        </p:grpSpPr>
        <p:sp>
          <p:nvSpPr>
            <p:cNvPr id="783" name="Google Shape;783;p106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784" name="Google Shape;784;p106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85" name="Google Shape;785;p106"/>
          <p:cNvCxnSpPr>
            <a:stCxn id="773" idx="3"/>
            <a:endCxn id="777" idx="1"/>
          </p:cNvCxnSpPr>
          <p:nvPr/>
        </p:nvCxnSpPr>
        <p:spPr>
          <a:xfrm>
            <a:off x="4507797" y="3217455"/>
            <a:ext cx="438900" cy="1479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106"/>
          <p:cNvCxnSpPr>
            <a:stCxn id="778" idx="0"/>
            <a:endCxn id="780" idx="2"/>
          </p:cNvCxnSpPr>
          <p:nvPr/>
        </p:nvCxnSpPr>
        <p:spPr>
          <a:xfrm rot="5400000" flipH="1">
            <a:off x="5624550" y="2648649"/>
            <a:ext cx="430200" cy="6900"/>
          </a:xfrm>
          <a:prstGeom prst="bentConnector3">
            <a:avLst>
              <a:gd name="adj1" fmla="val 9533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106"/>
          <p:cNvCxnSpPr>
            <a:stCxn id="783" idx="1"/>
            <a:endCxn id="777" idx="3"/>
          </p:cNvCxnSpPr>
          <p:nvPr/>
        </p:nvCxnSpPr>
        <p:spPr>
          <a:xfrm flipH="1">
            <a:off x="6739496" y="3365329"/>
            <a:ext cx="502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88" name="Google Shape;788;p106"/>
          <p:cNvSpPr txBox="1"/>
          <p:nvPr/>
        </p:nvSpPr>
        <p:spPr>
          <a:xfrm>
            <a:off x="739875" y="993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Eerste aanpassing</a:t>
            </a:r>
            <a:endParaRPr sz="2200"/>
          </a:p>
        </p:txBody>
      </p:sp>
      <p:grpSp>
        <p:nvGrpSpPr>
          <p:cNvPr id="789" name="Google Shape;789;p106"/>
          <p:cNvGrpSpPr/>
          <p:nvPr/>
        </p:nvGrpSpPr>
        <p:grpSpPr>
          <a:xfrm>
            <a:off x="4958850" y="352225"/>
            <a:ext cx="1765035" cy="728127"/>
            <a:chOff x="1092698" y="3492239"/>
            <a:chExt cx="2722139" cy="1572289"/>
          </a:xfrm>
        </p:grpSpPr>
        <p:sp>
          <p:nvSpPr>
            <p:cNvPr id="790" name="Google Shape;790;p106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06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92" name="Google Shape;792;p106"/>
          <p:cNvCxnSpPr>
            <a:stCxn id="775" idx="0"/>
            <a:endCxn id="790" idx="1"/>
          </p:cNvCxnSpPr>
          <p:nvPr/>
        </p:nvCxnSpPr>
        <p:spPr>
          <a:xfrm rot="-5400000">
            <a:off x="3387695" y="996952"/>
            <a:ext cx="1734000" cy="141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106"/>
          <p:cNvCxnSpPr>
            <a:stCxn id="790" idx="2"/>
            <a:endCxn id="781" idx="0"/>
          </p:cNvCxnSpPr>
          <p:nvPr/>
        </p:nvCxnSpPr>
        <p:spPr>
          <a:xfrm rot="-5400000" flipH="1">
            <a:off x="5628298" y="1295152"/>
            <a:ext cx="4302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94" name="Google Shape;794;p106"/>
          <p:cNvGrpSpPr/>
          <p:nvPr/>
        </p:nvGrpSpPr>
        <p:grpSpPr>
          <a:xfrm>
            <a:off x="2618213" y="4098425"/>
            <a:ext cx="1857538" cy="926694"/>
            <a:chOff x="1119835" y="2817781"/>
            <a:chExt cx="2814452" cy="921900"/>
          </a:xfrm>
        </p:grpSpPr>
        <p:sp>
          <p:nvSpPr>
            <p:cNvPr id="795" name="Google Shape;795;p106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796" name="Google Shape;796;p106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797" name="Google Shape;797;p106"/>
          <p:cNvCxnSpPr>
            <a:stCxn id="796" idx="0"/>
            <a:endCxn id="773" idx="2"/>
          </p:cNvCxnSpPr>
          <p:nvPr/>
        </p:nvCxnSpPr>
        <p:spPr>
          <a:xfrm rot="-5400000">
            <a:off x="3429732" y="3980525"/>
            <a:ext cx="2352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106"/>
          <p:cNvGrpSpPr/>
          <p:nvPr/>
        </p:nvGrpSpPr>
        <p:grpSpPr>
          <a:xfrm>
            <a:off x="7242271" y="4034975"/>
            <a:ext cx="1793091" cy="996209"/>
            <a:chOff x="1217350" y="2817775"/>
            <a:chExt cx="2716804" cy="1048200"/>
          </a:xfrm>
        </p:grpSpPr>
        <p:sp>
          <p:nvSpPr>
            <p:cNvPr id="799" name="Google Shape;799;p106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800" name="Google Shape;800;p106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801" name="Google Shape;801;p106"/>
          <p:cNvCxnSpPr>
            <a:stCxn id="800" idx="0"/>
            <a:endCxn id="783" idx="2"/>
          </p:cNvCxnSpPr>
          <p:nvPr/>
        </p:nvCxnSpPr>
        <p:spPr>
          <a:xfrm rot="-5400000">
            <a:off x="8053318" y="39488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02" name="Google Shape;802;p106"/>
          <p:cNvSpPr/>
          <p:nvPr/>
        </p:nvSpPr>
        <p:spPr>
          <a:xfrm>
            <a:off x="7209875" y="15023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803" name="Google Shape;803;p106"/>
          <p:cNvSpPr/>
          <p:nvPr/>
        </p:nvSpPr>
        <p:spPr>
          <a:xfrm>
            <a:off x="7209863" y="15023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04" name="Google Shape;804;p106"/>
          <p:cNvSpPr/>
          <p:nvPr/>
        </p:nvSpPr>
        <p:spPr>
          <a:xfrm>
            <a:off x="7210163" y="3522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805" name="Google Shape;805;p106"/>
          <p:cNvSpPr/>
          <p:nvPr/>
        </p:nvSpPr>
        <p:spPr>
          <a:xfrm>
            <a:off x="7210163" y="3522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806" name="Google Shape;806;p106"/>
          <p:cNvCxnSpPr>
            <a:stCxn id="803" idx="0"/>
            <a:endCxn id="804" idx="2"/>
          </p:cNvCxnSpPr>
          <p:nvPr/>
        </p:nvCxnSpPr>
        <p:spPr>
          <a:xfrm rot="-5400000">
            <a:off x="8062013" y="14251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07" name="Google Shape;807;p106"/>
          <p:cNvSpPr/>
          <p:nvPr/>
        </p:nvSpPr>
        <p:spPr>
          <a:xfrm>
            <a:off x="0" y="0"/>
            <a:ext cx="638700" cy="531000"/>
          </a:xfrm>
          <a:prstGeom prst="rect">
            <a:avLst/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B979D"/>
                </a:solidFill>
              </a:rPr>
              <a:t>NA</a:t>
            </a:r>
            <a:endParaRPr b="1">
              <a:solidFill>
                <a:srgbClr val="2B979D"/>
              </a:solidFill>
            </a:endParaRPr>
          </a:p>
        </p:txBody>
      </p:sp>
      <p:sp>
        <p:nvSpPr>
          <p:cNvPr id="808" name="Google Shape;808;p106"/>
          <p:cNvSpPr txBox="1"/>
          <p:nvPr/>
        </p:nvSpPr>
        <p:spPr>
          <a:xfrm>
            <a:off x="501150" y="1534750"/>
            <a:ext cx="295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B786E"/>
                </a:solidFill>
              </a:rPr>
              <a:t>We voegen daarom twee attributen toe aan het concept Persoon: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Aantal personen fiscaal ten laste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Aantal personen feitelijk ten laste</a:t>
            </a:r>
            <a:endParaRPr sz="1100" b="1">
              <a:solidFill>
                <a:srgbClr val="1B786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107"/>
          <p:cNvGrpSpPr/>
          <p:nvPr/>
        </p:nvGrpSpPr>
        <p:grpSpPr>
          <a:xfrm>
            <a:off x="501146" y="2867155"/>
            <a:ext cx="1793091" cy="996199"/>
            <a:chOff x="1217350" y="2802915"/>
            <a:chExt cx="2716804" cy="1063066"/>
          </a:xfrm>
        </p:grpSpPr>
        <p:sp>
          <p:nvSpPr>
            <p:cNvPr id="814" name="Google Shape;814;p107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815" name="Google Shape;815;p107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816" name="Google Shape;816;p107"/>
          <p:cNvCxnSpPr>
            <a:stCxn id="814" idx="3"/>
            <a:endCxn id="817" idx="1"/>
          </p:cNvCxnSpPr>
          <p:nvPr/>
        </p:nvCxnSpPr>
        <p:spPr>
          <a:xfrm rot="10800000" flipH="1">
            <a:off x="2294237" y="3217421"/>
            <a:ext cx="291900" cy="154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818" name="Google Shape;818;p107"/>
          <p:cNvGrpSpPr/>
          <p:nvPr/>
        </p:nvGrpSpPr>
        <p:grpSpPr>
          <a:xfrm>
            <a:off x="2586200" y="2571652"/>
            <a:ext cx="1921597" cy="1291599"/>
            <a:chOff x="1217345" y="2817775"/>
            <a:chExt cx="2911510" cy="1048206"/>
          </a:xfrm>
        </p:grpSpPr>
        <p:sp>
          <p:nvSpPr>
            <p:cNvPr id="817" name="Google Shape;817;p107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volledigeNaam: String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/verblijfplaats: Verblijfplaats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/geboorte: Date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fiscaal ten laste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feitelijk ten laste</a:t>
              </a:r>
              <a:endParaRPr sz="800"/>
            </a:p>
          </p:txBody>
        </p:sp>
        <p:sp>
          <p:nvSpPr>
            <p:cNvPr id="819" name="Google Shape;819;p107"/>
            <p:cNvSpPr/>
            <p:nvPr/>
          </p:nvSpPr>
          <p:spPr>
            <a:xfrm>
              <a:off x="1217345" y="2817775"/>
              <a:ext cx="2911500" cy="242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Google Shape;820;p107"/>
          <p:cNvGrpSpPr/>
          <p:nvPr/>
        </p:nvGrpSpPr>
        <p:grpSpPr>
          <a:xfrm>
            <a:off x="4946556" y="2867199"/>
            <a:ext cx="1793088" cy="996209"/>
            <a:chOff x="1217350" y="2817775"/>
            <a:chExt cx="2716800" cy="1048200"/>
          </a:xfrm>
        </p:grpSpPr>
        <p:sp>
          <p:nvSpPr>
            <p:cNvPr id="821" name="Google Shape;821;p107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</p:txBody>
        </p:sp>
        <p:sp>
          <p:nvSpPr>
            <p:cNvPr id="822" name="Google Shape;822;p107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Arbeidscontract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823" name="Google Shape;823;p107"/>
          <p:cNvGrpSpPr/>
          <p:nvPr/>
        </p:nvGrpSpPr>
        <p:grpSpPr>
          <a:xfrm>
            <a:off x="4939718" y="1510425"/>
            <a:ext cx="1799863" cy="926714"/>
            <a:chOff x="1368752" y="2817775"/>
            <a:chExt cx="2727065" cy="1048200"/>
          </a:xfrm>
        </p:grpSpPr>
        <p:sp>
          <p:nvSpPr>
            <p:cNvPr id="824" name="Google Shape;824;p107"/>
            <p:cNvSpPr/>
            <p:nvPr/>
          </p:nvSpPr>
          <p:spPr>
            <a:xfrm>
              <a:off x="1368752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D04A02"/>
                </a:buClr>
                <a:buSzPts val="800"/>
                <a:buChar char="+"/>
              </a:pPr>
              <a:r>
                <a:rPr lang="en" sz="800" b="1">
                  <a:solidFill>
                    <a:srgbClr val="D04A02"/>
                  </a:solidFill>
                </a:rPr>
                <a:t>brutoloon: Decimal</a:t>
              </a:r>
              <a:endParaRPr sz="800" b="1">
                <a:solidFill>
                  <a:srgbClr val="D04A02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nettoloon: Decimal</a:t>
              </a:r>
              <a:endParaRPr sz="800"/>
            </a:p>
          </p:txBody>
        </p:sp>
        <p:sp>
          <p:nvSpPr>
            <p:cNvPr id="825" name="Google Shape;825;p107"/>
            <p:cNvSpPr/>
            <p:nvPr/>
          </p:nvSpPr>
          <p:spPr>
            <a:xfrm>
              <a:off x="1379017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Google Shape;826;p107"/>
          <p:cNvGrpSpPr/>
          <p:nvPr/>
        </p:nvGrpSpPr>
        <p:grpSpPr>
          <a:xfrm>
            <a:off x="7242296" y="2867225"/>
            <a:ext cx="1793091" cy="996209"/>
            <a:chOff x="1217350" y="2817775"/>
            <a:chExt cx="2716804" cy="1048200"/>
          </a:xfrm>
        </p:grpSpPr>
        <p:sp>
          <p:nvSpPr>
            <p:cNvPr id="827" name="Google Shape;827;p107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828" name="Google Shape;828;p107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829" name="Google Shape;829;p107"/>
          <p:cNvCxnSpPr>
            <a:stCxn id="817" idx="3"/>
            <a:endCxn id="821" idx="1"/>
          </p:cNvCxnSpPr>
          <p:nvPr/>
        </p:nvCxnSpPr>
        <p:spPr>
          <a:xfrm>
            <a:off x="4507797" y="3217455"/>
            <a:ext cx="438900" cy="1479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107"/>
          <p:cNvCxnSpPr>
            <a:stCxn id="822" idx="0"/>
            <a:endCxn id="824" idx="2"/>
          </p:cNvCxnSpPr>
          <p:nvPr/>
        </p:nvCxnSpPr>
        <p:spPr>
          <a:xfrm rot="5400000" flipH="1">
            <a:off x="5624550" y="2648649"/>
            <a:ext cx="430200" cy="6900"/>
          </a:xfrm>
          <a:prstGeom prst="bentConnector3">
            <a:avLst>
              <a:gd name="adj1" fmla="val 9533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107"/>
          <p:cNvCxnSpPr>
            <a:stCxn id="827" idx="1"/>
            <a:endCxn id="821" idx="3"/>
          </p:cNvCxnSpPr>
          <p:nvPr/>
        </p:nvCxnSpPr>
        <p:spPr>
          <a:xfrm flipH="1">
            <a:off x="6739496" y="3365329"/>
            <a:ext cx="502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32" name="Google Shape;832;p107"/>
          <p:cNvSpPr txBox="1"/>
          <p:nvPr/>
        </p:nvSpPr>
        <p:spPr>
          <a:xfrm>
            <a:off x="739875" y="993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Tweede aanpassing</a:t>
            </a:r>
            <a:endParaRPr sz="2200"/>
          </a:p>
        </p:txBody>
      </p:sp>
      <p:grpSp>
        <p:nvGrpSpPr>
          <p:cNvPr id="833" name="Google Shape;833;p107"/>
          <p:cNvGrpSpPr/>
          <p:nvPr/>
        </p:nvGrpSpPr>
        <p:grpSpPr>
          <a:xfrm>
            <a:off x="4958850" y="352225"/>
            <a:ext cx="1765035" cy="728127"/>
            <a:chOff x="1092698" y="3492239"/>
            <a:chExt cx="2722139" cy="1572289"/>
          </a:xfrm>
        </p:grpSpPr>
        <p:sp>
          <p:nvSpPr>
            <p:cNvPr id="834" name="Google Shape;834;p107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07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836" name="Google Shape;836;p107"/>
          <p:cNvCxnSpPr>
            <a:stCxn id="819" idx="0"/>
            <a:endCxn id="834" idx="1"/>
          </p:cNvCxnSpPr>
          <p:nvPr/>
        </p:nvCxnSpPr>
        <p:spPr>
          <a:xfrm rot="-5400000">
            <a:off x="3387695" y="996952"/>
            <a:ext cx="1734000" cy="141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107"/>
          <p:cNvCxnSpPr>
            <a:stCxn id="834" idx="2"/>
            <a:endCxn id="825" idx="0"/>
          </p:cNvCxnSpPr>
          <p:nvPr/>
        </p:nvCxnSpPr>
        <p:spPr>
          <a:xfrm rot="-5400000" flipH="1">
            <a:off x="5628298" y="1295152"/>
            <a:ext cx="4302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838" name="Google Shape;838;p107"/>
          <p:cNvGrpSpPr/>
          <p:nvPr/>
        </p:nvGrpSpPr>
        <p:grpSpPr>
          <a:xfrm>
            <a:off x="2618213" y="4098425"/>
            <a:ext cx="1857538" cy="926694"/>
            <a:chOff x="1119835" y="2817781"/>
            <a:chExt cx="2814452" cy="921900"/>
          </a:xfrm>
        </p:grpSpPr>
        <p:sp>
          <p:nvSpPr>
            <p:cNvPr id="839" name="Google Shape;839;p107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840" name="Google Shape;840;p107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841" name="Google Shape;841;p107"/>
          <p:cNvCxnSpPr>
            <a:stCxn id="840" idx="0"/>
            <a:endCxn id="817" idx="2"/>
          </p:cNvCxnSpPr>
          <p:nvPr/>
        </p:nvCxnSpPr>
        <p:spPr>
          <a:xfrm rot="-5400000">
            <a:off x="3429732" y="3980525"/>
            <a:ext cx="2352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842" name="Google Shape;842;p107"/>
          <p:cNvGrpSpPr/>
          <p:nvPr/>
        </p:nvGrpSpPr>
        <p:grpSpPr>
          <a:xfrm>
            <a:off x="7242271" y="4034975"/>
            <a:ext cx="1793091" cy="996209"/>
            <a:chOff x="1217350" y="2817775"/>
            <a:chExt cx="2716804" cy="1048200"/>
          </a:xfrm>
        </p:grpSpPr>
        <p:sp>
          <p:nvSpPr>
            <p:cNvPr id="843" name="Google Shape;843;p107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844" name="Google Shape;844;p107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845" name="Google Shape;845;p107"/>
          <p:cNvCxnSpPr>
            <a:stCxn id="844" idx="0"/>
            <a:endCxn id="827" idx="2"/>
          </p:cNvCxnSpPr>
          <p:nvPr/>
        </p:nvCxnSpPr>
        <p:spPr>
          <a:xfrm rot="-5400000">
            <a:off x="8053318" y="39488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46" name="Google Shape;846;p107"/>
          <p:cNvSpPr/>
          <p:nvPr/>
        </p:nvSpPr>
        <p:spPr>
          <a:xfrm>
            <a:off x="7209875" y="15023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847" name="Google Shape;847;p107"/>
          <p:cNvSpPr/>
          <p:nvPr/>
        </p:nvSpPr>
        <p:spPr>
          <a:xfrm>
            <a:off x="7209863" y="15023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48" name="Google Shape;848;p107"/>
          <p:cNvSpPr/>
          <p:nvPr/>
        </p:nvSpPr>
        <p:spPr>
          <a:xfrm>
            <a:off x="7210163" y="3522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849" name="Google Shape;849;p107"/>
          <p:cNvSpPr/>
          <p:nvPr/>
        </p:nvSpPr>
        <p:spPr>
          <a:xfrm>
            <a:off x="7210163" y="3522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850" name="Google Shape;850;p107"/>
          <p:cNvCxnSpPr>
            <a:stCxn id="847" idx="0"/>
            <a:endCxn id="848" idx="2"/>
          </p:cNvCxnSpPr>
          <p:nvPr/>
        </p:nvCxnSpPr>
        <p:spPr>
          <a:xfrm rot="-5400000">
            <a:off x="8062013" y="14251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51" name="Google Shape;851;p107"/>
          <p:cNvSpPr/>
          <p:nvPr/>
        </p:nvSpPr>
        <p:spPr>
          <a:xfrm>
            <a:off x="0" y="0"/>
            <a:ext cx="638700" cy="522600"/>
          </a:xfrm>
          <a:prstGeom prst="rect">
            <a:avLst/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D04A02"/>
                </a:solidFill>
              </a:rPr>
              <a:t>VOOR</a:t>
            </a:r>
            <a:endParaRPr sz="1200" b="1">
              <a:solidFill>
                <a:srgbClr val="D04A02"/>
              </a:solidFill>
            </a:endParaRPr>
          </a:p>
        </p:txBody>
      </p:sp>
      <p:sp>
        <p:nvSpPr>
          <p:cNvPr id="852" name="Google Shape;852;p107"/>
          <p:cNvSpPr txBox="1"/>
          <p:nvPr/>
        </p:nvSpPr>
        <p:spPr>
          <a:xfrm>
            <a:off x="501150" y="1685813"/>
            <a:ext cx="2888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D04A02"/>
                </a:solidFill>
              </a:rPr>
              <a:t>Brutoloon </a:t>
            </a:r>
            <a:r>
              <a:rPr lang="en" sz="1100" b="1">
                <a:solidFill>
                  <a:srgbClr val="D04A02"/>
                </a:solidFill>
              </a:rPr>
              <a:t>is te algemeen en kan op meerdere manieren geïnterpreteerd worden, afhankelijk van het statuut en verlongingsvorm</a:t>
            </a:r>
            <a:endParaRPr b="1" i="1">
              <a:solidFill>
                <a:srgbClr val="D04A0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108"/>
          <p:cNvGrpSpPr/>
          <p:nvPr/>
        </p:nvGrpSpPr>
        <p:grpSpPr>
          <a:xfrm>
            <a:off x="501146" y="2867155"/>
            <a:ext cx="1793091" cy="996199"/>
            <a:chOff x="1217350" y="2802915"/>
            <a:chExt cx="2716804" cy="1063066"/>
          </a:xfrm>
        </p:grpSpPr>
        <p:sp>
          <p:nvSpPr>
            <p:cNvPr id="858" name="Google Shape;858;p108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859" name="Google Shape;859;p108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860" name="Google Shape;860;p108"/>
          <p:cNvCxnSpPr>
            <a:stCxn id="858" idx="3"/>
            <a:endCxn id="861" idx="1"/>
          </p:cNvCxnSpPr>
          <p:nvPr/>
        </p:nvCxnSpPr>
        <p:spPr>
          <a:xfrm rot="10800000" flipH="1">
            <a:off x="2294237" y="3217421"/>
            <a:ext cx="291900" cy="154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862" name="Google Shape;862;p108"/>
          <p:cNvGrpSpPr/>
          <p:nvPr/>
        </p:nvGrpSpPr>
        <p:grpSpPr>
          <a:xfrm>
            <a:off x="2586200" y="2571652"/>
            <a:ext cx="1921597" cy="1291599"/>
            <a:chOff x="1217345" y="2817775"/>
            <a:chExt cx="2911510" cy="1048206"/>
          </a:xfrm>
        </p:grpSpPr>
        <p:sp>
          <p:nvSpPr>
            <p:cNvPr id="861" name="Google Shape;861;p108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volledigeNaam: String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/verblijfplaats: Verblijfplaats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/geboorte: Date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fiscaal ten laste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feitelijk ten laste</a:t>
              </a:r>
              <a:endParaRPr sz="800"/>
            </a:p>
          </p:txBody>
        </p:sp>
        <p:sp>
          <p:nvSpPr>
            <p:cNvPr id="863" name="Google Shape;863;p108"/>
            <p:cNvSpPr/>
            <p:nvPr/>
          </p:nvSpPr>
          <p:spPr>
            <a:xfrm>
              <a:off x="1217345" y="2817775"/>
              <a:ext cx="2911500" cy="242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864" name="Google Shape;864;p108"/>
          <p:cNvGrpSpPr/>
          <p:nvPr/>
        </p:nvGrpSpPr>
        <p:grpSpPr>
          <a:xfrm>
            <a:off x="4946556" y="2867199"/>
            <a:ext cx="1793088" cy="996209"/>
            <a:chOff x="1217350" y="2817775"/>
            <a:chExt cx="2716800" cy="1048200"/>
          </a:xfrm>
        </p:grpSpPr>
        <p:sp>
          <p:nvSpPr>
            <p:cNvPr id="865" name="Google Shape;865;p108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</p:txBody>
        </p:sp>
        <p:sp>
          <p:nvSpPr>
            <p:cNvPr id="866" name="Google Shape;866;p108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Arbeidscontract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867" name="Google Shape;867;p108"/>
          <p:cNvGrpSpPr/>
          <p:nvPr/>
        </p:nvGrpSpPr>
        <p:grpSpPr>
          <a:xfrm>
            <a:off x="4939718" y="1510425"/>
            <a:ext cx="1799863" cy="926714"/>
            <a:chOff x="1368752" y="2817775"/>
            <a:chExt cx="2727065" cy="1048200"/>
          </a:xfrm>
        </p:grpSpPr>
        <p:sp>
          <p:nvSpPr>
            <p:cNvPr id="868" name="Google Shape;868;p108"/>
            <p:cNvSpPr/>
            <p:nvPr/>
          </p:nvSpPr>
          <p:spPr>
            <a:xfrm>
              <a:off x="1368752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basisloon: Decimal</a:t>
              </a:r>
              <a:endParaRPr sz="800" b="1">
                <a:solidFill>
                  <a:srgbClr val="1B786E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nettoloon: Decimal</a:t>
              </a:r>
              <a:endParaRPr sz="800"/>
            </a:p>
          </p:txBody>
        </p:sp>
        <p:sp>
          <p:nvSpPr>
            <p:cNvPr id="869" name="Google Shape;869;p108"/>
            <p:cNvSpPr/>
            <p:nvPr/>
          </p:nvSpPr>
          <p:spPr>
            <a:xfrm>
              <a:off x="1379017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870" name="Google Shape;870;p108"/>
          <p:cNvGrpSpPr/>
          <p:nvPr/>
        </p:nvGrpSpPr>
        <p:grpSpPr>
          <a:xfrm>
            <a:off x="7242296" y="2867225"/>
            <a:ext cx="1793091" cy="996209"/>
            <a:chOff x="1217350" y="2817775"/>
            <a:chExt cx="2716804" cy="1048200"/>
          </a:xfrm>
        </p:grpSpPr>
        <p:sp>
          <p:nvSpPr>
            <p:cNvPr id="871" name="Google Shape;871;p108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872" name="Google Shape;872;p108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873" name="Google Shape;873;p108"/>
          <p:cNvCxnSpPr>
            <a:stCxn id="861" idx="3"/>
            <a:endCxn id="865" idx="1"/>
          </p:cNvCxnSpPr>
          <p:nvPr/>
        </p:nvCxnSpPr>
        <p:spPr>
          <a:xfrm>
            <a:off x="4507797" y="3217455"/>
            <a:ext cx="438900" cy="1479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74" name="Google Shape;874;p108"/>
          <p:cNvCxnSpPr>
            <a:stCxn id="866" idx="0"/>
            <a:endCxn id="868" idx="2"/>
          </p:cNvCxnSpPr>
          <p:nvPr/>
        </p:nvCxnSpPr>
        <p:spPr>
          <a:xfrm rot="5400000" flipH="1">
            <a:off x="5624550" y="2648649"/>
            <a:ext cx="430200" cy="6900"/>
          </a:xfrm>
          <a:prstGeom prst="bentConnector3">
            <a:avLst>
              <a:gd name="adj1" fmla="val 9533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75" name="Google Shape;875;p108"/>
          <p:cNvCxnSpPr>
            <a:stCxn id="871" idx="1"/>
            <a:endCxn id="865" idx="3"/>
          </p:cNvCxnSpPr>
          <p:nvPr/>
        </p:nvCxnSpPr>
        <p:spPr>
          <a:xfrm flipH="1">
            <a:off x="6739496" y="3365329"/>
            <a:ext cx="502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76" name="Google Shape;876;p108"/>
          <p:cNvSpPr txBox="1"/>
          <p:nvPr/>
        </p:nvSpPr>
        <p:spPr>
          <a:xfrm>
            <a:off x="739875" y="993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Tweede aanpassing</a:t>
            </a:r>
            <a:endParaRPr sz="2200"/>
          </a:p>
        </p:txBody>
      </p:sp>
      <p:grpSp>
        <p:nvGrpSpPr>
          <p:cNvPr id="877" name="Google Shape;877;p108"/>
          <p:cNvGrpSpPr/>
          <p:nvPr/>
        </p:nvGrpSpPr>
        <p:grpSpPr>
          <a:xfrm>
            <a:off x="4958850" y="352225"/>
            <a:ext cx="1765035" cy="728127"/>
            <a:chOff x="1092698" y="3492239"/>
            <a:chExt cx="2722139" cy="1572289"/>
          </a:xfrm>
        </p:grpSpPr>
        <p:sp>
          <p:nvSpPr>
            <p:cNvPr id="878" name="Google Shape;878;p108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08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880" name="Google Shape;880;p108"/>
          <p:cNvCxnSpPr>
            <a:stCxn id="863" idx="0"/>
            <a:endCxn id="878" idx="1"/>
          </p:cNvCxnSpPr>
          <p:nvPr/>
        </p:nvCxnSpPr>
        <p:spPr>
          <a:xfrm rot="-5400000">
            <a:off x="3387695" y="996952"/>
            <a:ext cx="1734000" cy="141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08"/>
          <p:cNvCxnSpPr>
            <a:stCxn id="878" idx="2"/>
            <a:endCxn id="869" idx="0"/>
          </p:cNvCxnSpPr>
          <p:nvPr/>
        </p:nvCxnSpPr>
        <p:spPr>
          <a:xfrm rot="-5400000" flipH="1">
            <a:off x="5628298" y="1295152"/>
            <a:ext cx="4302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882" name="Google Shape;882;p108"/>
          <p:cNvGrpSpPr/>
          <p:nvPr/>
        </p:nvGrpSpPr>
        <p:grpSpPr>
          <a:xfrm>
            <a:off x="2618213" y="4098425"/>
            <a:ext cx="1857538" cy="926694"/>
            <a:chOff x="1119835" y="2817781"/>
            <a:chExt cx="2814452" cy="921900"/>
          </a:xfrm>
        </p:grpSpPr>
        <p:sp>
          <p:nvSpPr>
            <p:cNvPr id="883" name="Google Shape;883;p108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884" name="Google Shape;884;p108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885" name="Google Shape;885;p108"/>
          <p:cNvCxnSpPr>
            <a:stCxn id="884" idx="0"/>
            <a:endCxn id="861" idx="2"/>
          </p:cNvCxnSpPr>
          <p:nvPr/>
        </p:nvCxnSpPr>
        <p:spPr>
          <a:xfrm rot="-5400000">
            <a:off x="3429732" y="3980525"/>
            <a:ext cx="2352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886" name="Google Shape;886;p108"/>
          <p:cNvGrpSpPr/>
          <p:nvPr/>
        </p:nvGrpSpPr>
        <p:grpSpPr>
          <a:xfrm>
            <a:off x="7242271" y="4034975"/>
            <a:ext cx="1793091" cy="996209"/>
            <a:chOff x="1217350" y="2817775"/>
            <a:chExt cx="2716804" cy="1048200"/>
          </a:xfrm>
        </p:grpSpPr>
        <p:sp>
          <p:nvSpPr>
            <p:cNvPr id="887" name="Google Shape;887;p108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888" name="Google Shape;888;p108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889" name="Google Shape;889;p108"/>
          <p:cNvCxnSpPr>
            <a:stCxn id="888" idx="0"/>
            <a:endCxn id="871" idx="2"/>
          </p:cNvCxnSpPr>
          <p:nvPr/>
        </p:nvCxnSpPr>
        <p:spPr>
          <a:xfrm rot="-5400000">
            <a:off x="8053318" y="39488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0" name="Google Shape;890;p108"/>
          <p:cNvSpPr/>
          <p:nvPr/>
        </p:nvSpPr>
        <p:spPr>
          <a:xfrm>
            <a:off x="7209875" y="15023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891" name="Google Shape;891;p108"/>
          <p:cNvSpPr/>
          <p:nvPr/>
        </p:nvSpPr>
        <p:spPr>
          <a:xfrm>
            <a:off x="7209863" y="15023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92" name="Google Shape;892;p108"/>
          <p:cNvSpPr/>
          <p:nvPr/>
        </p:nvSpPr>
        <p:spPr>
          <a:xfrm>
            <a:off x="7210163" y="3522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893" name="Google Shape;893;p108"/>
          <p:cNvSpPr/>
          <p:nvPr/>
        </p:nvSpPr>
        <p:spPr>
          <a:xfrm>
            <a:off x="7210163" y="3522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894" name="Google Shape;894;p108"/>
          <p:cNvCxnSpPr>
            <a:stCxn id="891" idx="0"/>
            <a:endCxn id="892" idx="2"/>
          </p:cNvCxnSpPr>
          <p:nvPr/>
        </p:nvCxnSpPr>
        <p:spPr>
          <a:xfrm rot="-5400000">
            <a:off x="8062013" y="14251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5" name="Google Shape;895;p108"/>
          <p:cNvSpPr/>
          <p:nvPr/>
        </p:nvSpPr>
        <p:spPr>
          <a:xfrm>
            <a:off x="0" y="0"/>
            <a:ext cx="638700" cy="531000"/>
          </a:xfrm>
          <a:prstGeom prst="rect">
            <a:avLst/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B979D"/>
                </a:solidFill>
              </a:rPr>
              <a:t>NA</a:t>
            </a:r>
            <a:endParaRPr b="1">
              <a:solidFill>
                <a:srgbClr val="2B979D"/>
              </a:solidFill>
            </a:endParaRPr>
          </a:p>
        </p:txBody>
      </p:sp>
      <p:sp>
        <p:nvSpPr>
          <p:cNvPr id="896" name="Google Shape;896;p108"/>
          <p:cNvSpPr txBox="1"/>
          <p:nvPr/>
        </p:nvSpPr>
        <p:spPr>
          <a:xfrm>
            <a:off x="501150" y="1643775"/>
            <a:ext cx="29508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B786E"/>
                </a:solidFill>
              </a:rPr>
              <a:t>Om ervoor te zorgen dat er duidelijke terminologie gebruikt wordt, hernoemen we </a:t>
            </a:r>
            <a:r>
              <a:rPr lang="en" sz="1100" b="1" i="1">
                <a:solidFill>
                  <a:srgbClr val="1B786E"/>
                </a:solidFill>
              </a:rPr>
              <a:t>brutoloon </a:t>
            </a:r>
            <a:r>
              <a:rPr lang="en" sz="1100" b="1">
                <a:solidFill>
                  <a:srgbClr val="1B786E"/>
                </a:solidFill>
              </a:rPr>
              <a:t>naar </a:t>
            </a:r>
            <a:r>
              <a:rPr lang="en" sz="1100" b="1" i="1">
                <a:solidFill>
                  <a:srgbClr val="1B786E"/>
                </a:solidFill>
              </a:rPr>
              <a:t>basisloon</a:t>
            </a:r>
            <a:endParaRPr sz="1100" b="1">
              <a:solidFill>
                <a:srgbClr val="1B786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109"/>
          <p:cNvGrpSpPr/>
          <p:nvPr/>
        </p:nvGrpSpPr>
        <p:grpSpPr>
          <a:xfrm>
            <a:off x="501146" y="2867155"/>
            <a:ext cx="1793091" cy="996199"/>
            <a:chOff x="1217350" y="2802915"/>
            <a:chExt cx="2716804" cy="1063066"/>
          </a:xfrm>
        </p:grpSpPr>
        <p:sp>
          <p:nvSpPr>
            <p:cNvPr id="902" name="Google Shape;902;p109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903" name="Google Shape;903;p109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904" name="Google Shape;904;p109"/>
          <p:cNvCxnSpPr>
            <a:stCxn id="902" idx="3"/>
            <a:endCxn id="905" idx="1"/>
          </p:cNvCxnSpPr>
          <p:nvPr/>
        </p:nvCxnSpPr>
        <p:spPr>
          <a:xfrm rot="10800000" flipH="1">
            <a:off x="2294237" y="3217421"/>
            <a:ext cx="291900" cy="154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06" name="Google Shape;906;p109"/>
          <p:cNvGrpSpPr/>
          <p:nvPr/>
        </p:nvGrpSpPr>
        <p:grpSpPr>
          <a:xfrm>
            <a:off x="2586200" y="2571652"/>
            <a:ext cx="1921597" cy="1291599"/>
            <a:chOff x="1217345" y="2817775"/>
            <a:chExt cx="2911510" cy="1048206"/>
          </a:xfrm>
        </p:grpSpPr>
        <p:sp>
          <p:nvSpPr>
            <p:cNvPr id="905" name="Google Shape;905;p109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volledigeNaam: String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/verblijfplaats: Verblijfplaats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/geboorte: Date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fiscaal ten laste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feitelijk ten laste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109"/>
            <p:cNvSpPr/>
            <p:nvPr/>
          </p:nvSpPr>
          <p:spPr>
            <a:xfrm>
              <a:off x="1217345" y="2817775"/>
              <a:ext cx="2911500" cy="242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908" name="Google Shape;908;p109"/>
          <p:cNvGrpSpPr/>
          <p:nvPr/>
        </p:nvGrpSpPr>
        <p:grpSpPr>
          <a:xfrm>
            <a:off x="4946556" y="2867199"/>
            <a:ext cx="1793088" cy="996209"/>
            <a:chOff x="1217350" y="2817775"/>
            <a:chExt cx="2716800" cy="1048200"/>
          </a:xfrm>
        </p:grpSpPr>
        <p:sp>
          <p:nvSpPr>
            <p:cNvPr id="909" name="Google Shape;909;p109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</p:txBody>
        </p:sp>
        <p:sp>
          <p:nvSpPr>
            <p:cNvPr id="910" name="Google Shape;910;p109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Arbeidscontract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911" name="Google Shape;911;p109"/>
          <p:cNvGrpSpPr/>
          <p:nvPr/>
        </p:nvGrpSpPr>
        <p:grpSpPr>
          <a:xfrm>
            <a:off x="4939718" y="1510425"/>
            <a:ext cx="1799863" cy="926714"/>
            <a:chOff x="1368752" y="2817775"/>
            <a:chExt cx="2727065" cy="1048200"/>
          </a:xfrm>
        </p:grpSpPr>
        <p:sp>
          <p:nvSpPr>
            <p:cNvPr id="912" name="Google Shape;912;p109"/>
            <p:cNvSpPr/>
            <p:nvPr/>
          </p:nvSpPr>
          <p:spPr>
            <a:xfrm>
              <a:off x="1368752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basisloon: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nettoloon: Decimal</a:t>
              </a:r>
              <a:endParaRPr sz="800"/>
            </a:p>
          </p:txBody>
        </p:sp>
        <p:sp>
          <p:nvSpPr>
            <p:cNvPr id="913" name="Google Shape;913;p109"/>
            <p:cNvSpPr/>
            <p:nvPr/>
          </p:nvSpPr>
          <p:spPr>
            <a:xfrm>
              <a:off x="1379017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914" name="Google Shape;914;p109"/>
          <p:cNvGrpSpPr/>
          <p:nvPr/>
        </p:nvGrpSpPr>
        <p:grpSpPr>
          <a:xfrm>
            <a:off x="7242296" y="2867225"/>
            <a:ext cx="1793091" cy="996209"/>
            <a:chOff x="1217350" y="2817775"/>
            <a:chExt cx="2716804" cy="1048200"/>
          </a:xfrm>
        </p:grpSpPr>
        <p:sp>
          <p:nvSpPr>
            <p:cNvPr id="915" name="Google Shape;915;p109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916" name="Google Shape;916;p109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917" name="Google Shape;917;p109"/>
          <p:cNvCxnSpPr>
            <a:stCxn id="905" idx="3"/>
            <a:endCxn id="909" idx="1"/>
          </p:cNvCxnSpPr>
          <p:nvPr/>
        </p:nvCxnSpPr>
        <p:spPr>
          <a:xfrm>
            <a:off x="4507797" y="3217455"/>
            <a:ext cx="438900" cy="1479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09"/>
          <p:cNvCxnSpPr>
            <a:stCxn id="910" idx="0"/>
            <a:endCxn id="912" idx="2"/>
          </p:cNvCxnSpPr>
          <p:nvPr/>
        </p:nvCxnSpPr>
        <p:spPr>
          <a:xfrm rot="5400000" flipH="1">
            <a:off x="5624550" y="2648649"/>
            <a:ext cx="430200" cy="6900"/>
          </a:xfrm>
          <a:prstGeom prst="bentConnector3">
            <a:avLst>
              <a:gd name="adj1" fmla="val 9533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19" name="Google Shape;919;p109"/>
          <p:cNvCxnSpPr>
            <a:stCxn id="915" idx="1"/>
            <a:endCxn id="909" idx="3"/>
          </p:cNvCxnSpPr>
          <p:nvPr/>
        </p:nvCxnSpPr>
        <p:spPr>
          <a:xfrm flipH="1">
            <a:off x="6739496" y="3365329"/>
            <a:ext cx="502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20" name="Google Shape;920;p109"/>
          <p:cNvSpPr txBox="1"/>
          <p:nvPr/>
        </p:nvSpPr>
        <p:spPr>
          <a:xfrm>
            <a:off x="739875" y="993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Derde aanpassing</a:t>
            </a:r>
            <a:endParaRPr sz="2200"/>
          </a:p>
        </p:txBody>
      </p:sp>
      <p:grpSp>
        <p:nvGrpSpPr>
          <p:cNvPr id="921" name="Google Shape;921;p109"/>
          <p:cNvGrpSpPr/>
          <p:nvPr/>
        </p:nvGrpSpPr>
        <p:grpSpPr>
          <a:xfrm>
            <a:off x="4958850" y="352225"/>
            <a:ext cx="1765035" cy="728127"/>
            <a:chOff x="1092698" y="3492239"/>
            <a:chExt cx="2722139" cy="1572289"/>
          </a:xfrm>
        </p:grpSpPr>
        <p:sp>
          <p:nvSpPr>
            <p:cNvPr id="922" name="Google Shape;922;p109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09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924" name="Google Shape;924;p109"/>
          <p:cNvCxnSpPr>
            <a:stCxn id="907" idx="0"/>
            <a:endCxn id="922" idx="1"/>
          </p:cNvCxnSpPr>
          <p:nvPr/>
        </p:nvCxnSpPr>
        <p:spPr>
          <a:xfrm rot="-5400000">
            <a:off x="3387695" y="996952"/>
            <a:ext cx="1734000" cy="141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109"/>
          <p:cNvCxnSpPr>
            <a:stCxn id="922" idx="2"/>
            <a:endCxn id="913" idx="0"/>
          </p:cNvCxnSpPr>
          <p:nvPr/>
        </p:nvCxnSpPr>
        <p:spPr>
          <a:xfrm rot="-5400000" flipH="1">
            <a:off x="5628298" y="1295152"/>
            <a:ext cx="4302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26" name="Google Shape;926;p109"/>
          <p:cNvGrpSpPr/>
          <p:nvPr/>
        </p:nvGrpSpPr>
        <p:grpSpPr>
          <a:xfrm>
            <a:off x="2618213" y="4098425"/>
            <a:ext cx="1857538" cy="926694"/>
            <a:chOff x="1119835" y="2817781"/>
            <a:chExt cx="2814452" cy="921900"/>
          </a:xfrm>
        </p:grpSpPr>
        <p:sp>
          <p:nvSpPr>
            <p:cNvPr id="927" name="Google Shape;927;p109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928" name="Google Shape;928;p109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929" name="Google Shape;929;p109"/>
          <p:cNvCxnSpPr>
            <a:stCxn id="928" idx="0"/>
            <a:endCxn id="905" idx="2"/>
          </p:cNvCxnSpPr>
          <p:nvPr/>
        </p:nvCxnSpPr>
        <p:spPr>
          <a:xfrm rot="-5400000">
            <a:off x="3429732" y="3980525"/>
            <a:ext cx="2352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30" name="Google Shape;930;p109"/>
          <p:cNvGrpSpPr/>
          <p:nvPr/>
        </p:nvGrpSpPr>
        <p:grpSpPr>
          <a:xfrm>
            <a:off x="7242271" y="4034975"/>
            <a:ext cx="1793091" cy="996209"/>
            <a:chOff x="1217350" y="2817775"/>
            <a:chExt cx="2716804" cy="1048200"/>
          </a:xfrm>
        </p:grpSpPr>
        <p:sp>
          <p:nvSpPr>
            <p:cNvPr id="931" name="Google Shape;931;p109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932" name="Google Shape;932;p109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933" name="Google Shape;933;p109"/>
          <p:cNvCxnSpPr>
            <a:stCxn id="932" idx="0"/>
            <a:endCxn id="915" idx="2"/>
          </p:cNvCxnSpPr>
          <p:nvPr/>
        </p:nvCxnSpPr>
        <p:spPr>
          <a:xfrm rot="-5400000">
            <a:off x="8053318" y="39488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4" name="Google Shape;934;p109"/>
          <p:cNvSpPr/>
          <p:nvPr/>
        </p:nvSpPr>
        <p:spPr>
          <a:xfrm>
            <a:off x="7209875" y="15023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935" name="Google Shape;935;p109"/>
          <p:cNvSpPr/>
          <p:nvPr/>
        </p:nvSpPr>
        <p:spPr>
          <a:xfrm>
            <a:off x="7209863" y="15023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36" name="Google Shape;936;p109"/>
          <p:cNvSpPr/>
          <p:nvPr/>
        </p:nvSpPr>
        <p:spPr>
          <a:xfrm>
            <a:off x="7210163" y="3522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937" name="Google Shape;937;p109"/>
          <p:cNvSpPr/>
          <p:nvPr/>
        </p:nvSpPr>
        <p:spPr>
          <a:xfrm>
            <a:off x="7210163" y="3522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938" name="Google Shape;938;p109"/>
          <p:cNvCxnSpPr>
            <a:stCxn id="935" idx="0"/>
            <a:endCxn id="936" idx="2"/>
          </p:cNvCxnSpPr>
          <p:nvPr/>
        </p:nvCxnSpPr>
        <p:spPr>
          <a:xfrm rot="-5400000">
            <a:off x="8062013" y="14251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9" name="Google Shape;939;p109"/>
          <p:cNvSpPr txBox="1"/>
          <p:nvPr/>
        </p:nvSpPr>
        <p:spPr>
          <a:xfrm>
            <a:off x="501150" y="1685813"/>
            <a:ext cx="2888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D04A02"/>
                </a:solidFill>
              </a:rPr>
              <a:t>Het concept Arbeidsloon moet specifieker en met meer detail gemodelleerd worden</a:t>
            </a:r>
            <a:endParaRPr b="1">
              <a:solidFill>
                <a:srgbClr val="D04A02"/>
              </a:solidFill>
            </a:endParaRPr>
          </a:p>
        </p:txBody>
      </p:sp>
      <p:sp>
        <p:nvSpPr>
          <p:cNvPr id="940" name="Google Shape;940;p109"/>
          <p:cNvSpPr/>
          <p:nvPr/>
        </p:nvSpPr>
        <p:spPr>
          <a:xfrm>
            <a:off x="0" y="0"/>
            <a:ext cx="638700" cy="522600"/>
          </a:xfrm>
          <a:prstGeom prst="rect">
            <a:avLst/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D04A02"/>
                </a:solidFill>
              </a:rPr>
              <a:t>VOOR</a:t>
            </a:r>
            <a:endParaRPr sz="1200" b="1">
              <a:solidFill>
                <a:srgbClr val="D04A02"/>
              </a:solidFill>
            </a:endParaRPr>
          </a:p>
        </p:txBody>
      </p:sp>
      <p:sp>
        <p:nvSpPr>
          <p:cNvPr id="941" name="Google Shape;941;p109"/>
          <p:cNvSpPr/>
          <p:nvPr/>
        </p:nvSpPr>
        <p:spPr>
          <a:xfrm>
            <a:off x="4848000" y="1391025"/>
            <a:ext cx="1983300" cy="1165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04A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2"/>
          <p:cNvSpPr/>
          <p:nvPr/>
        </p:nvSpPr>
        <p:spPr>
          <a:xfrm>
            <a:off x="3764075" y="3331997"/>
            <a:ext cx="457151" cy="457157"/>
          </a:xfrm>
          <a:custGeom>
            <a:avLst/>
            <a:gdLst/>
            <a:ahLst/>
            <a:cxnLst/>
            <a:rect l="l" t="t" r="r" b="b"/>
            <a:pathLst>
              <a:path w="576" h="576" extrusionOk="0">
                <a:moveTo>
                  <a:pt x="0" y="0"/>
                </a:moveTo>
                <a:cubicBezTo>
                  <a:pt x="0" y="576"/>
                  <a:pt x="0" y="576"/>
                  <a:pt x="0" y="576"/>
                </a:cubicBezTo>
                <a:cubicBezTo>
                  <a:pt x="179" y="576"/>
                  <a:pt x="179" y="576"/>
                  <a:pt x="179" y="576"/>
                </a:cubicBezTo>
                <a:cubicBezTo>
                  <a:pt x="179" y="411"/>
                  <a:pt x="179" y="411"/>
                  <a:pt x="179" y="411"/>
                </a:cubicBezTo>
                <a:cubicBezTo>
                  <a:pt x="174" y="407"/>
                  <a:pt x="174" y="407"/>
                  <a:pt x="174" y="407"/>
                </a:cubicBezTo>
                <a:cubicBezTo>
                  <a:pt x="130" y="375"/>
                  <a:pt x="104" y="324"/>
                  <a:pt x="104" y="270"/>
                </a:cubicBezTo>
                <a:cubicBezTo>
                  <a:pt x="104" y="191"/>
                  <a:pt x="166" y="120"/>
                  <a:pt x="248" y="104"/>
                </a:cubicBezTo>
                <a:cubicBezTo>
                  <a:pt x="248" y="104"/>
                  <a:pt x="263" y="100"/>
                  <a:pt x="285" y="100"/>
                </a:cubicBezTo>
                <a:cubicBezTo>
                  <a:pt x="311" y="100"/>
                  <a:pt x="329" y="105"/>
                  <a:pt x="329" y="105"/>
                </a:cubicBezTo>
                <a:cubicBezTo>
                  <a:pt x="420" y="126"/>
                  <a:pt x="448" y="216"/>
                  <a:pt x="478" y="311"/>
                </a:cubicBezTo>
                <a:cubicBezTo>
                  <a:pt x="481" y="320"/>
                  <a:pt x="484" y="329"/>
                  <a:pt x="486" y="337"/>
                </a:cubicBezTo>
                <a:cubicBezTo>
                  <a:pt x="435" y="337"/>
                  <a:pt x="435" y="337"/>
                  <a:pt x="435" y="337"/>
                </a:cubicBezTo>
                <a:cubicBezTo>
                  <a:pt x="435" y="406"/>
                  <a:pt x="435" y="406"/>
                  <a:pt x="435" y="406"/>
                </a:cubicBezTo>
                <a:cubicBezTo>
                  <a:pt x="435" y="430"/>
                  <a:pt x="415" y="450"/>
                  <a:pt x="391" y="450"/>
                </a:cubicBezTo>
                <a:cubicBezTo>
                  <a:pt x="341" y="450"/>
                  <a:pt x="341" y="450"/>
                  <a:pt x="341" y="450"/>
                </a:cubicBezTo>
                <a:cubicBezTo>
                  <a:pt x="341" y="576"/>
                  <a:pt x="341" y="576"/>
                  <a:pt x="341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0"/>
                  <a:pt x="576" y="0"/>
                  <a:pt x="576" y="0"/>
                </a:cubicBezTo>
                <a:lnTo>
                  <a:pt x="0" y="0"/>
                </a:lnTo>
                <a:close/>
                <a:moveTo>
                  <a:pt x="551" y="551"/>
                </a:moveTo>
                <a:cubicBezTo>
                  <a:pt x="366" y="551"/>
                  <a:pt x="366" y="551"/>
                  <a:pt x="366" y="551"/>
                </a:cubicBezTo>
                <a:cubicBezTo>
                  <a:pt x="366" y="474"/>
                  <a:pt x="366" y="474"/>
                  <a:pt x="366" y="474"/>
                </a:cubicBezTo>
                <a:cubicBezTo>
                  <a:pt x="391" y="474"/>
                  <a:pt x="391" y="474"/>
                  <a:pt x="391" y="474"/>
                </a:cubicBezTo>
                <a:cubicBezTo>
                  <a:pt x="429" y="474"/>
                  <a:pt x="460" y="444"/>
                  <a:pt x="460" y="406"/>
                </a:cubicBezTo>
                <a:cubicBezTo>
                  <a:pt x="460" y="362"/>
                  <a:pt x="460" y="362"/>
                  <a:pt x="460" y="362"/>
                </a:cubicBezTo>
                <a:cubicBezTo>
                  <a:pt x="490" y="362"/>
                  <a:pt x="490" y="362"/>
                  <a:pt x="490" y="362"/>
                </a:cubicBezTo>
                <a:cubicBezTo>
                  <a:pt x="497" y="362"/>
                  <a:pt x="504" y="359"/>
                  <a:pt x="508" y="353"/>
                </a:cubicBezTo>
                <a:cubicBezTo>
                  <a:pt x="512" y="348"/>
                  <a:pt x="513" y="340"/>
                  <a:pt x="511" y="334"/>
                </a:cubicBezTo>
                <a:cubicBezTo>
                  <a:pt x="508" y="324"/>
                  <a:pt x="505" y="314"/>
                  <a:pt x="502" y="304"/>
                </a:cubicBezTo>
                <a:cubicBezTo>
                  <a:pt x="470" y="204"/>
                  <a:pt x="438" y="102"/>
                  <a:pt x="329" y="80"/>
                </a:cubicBezTo>
                <a:cubicBezTo>
                  <a:pt x="329" y="80"/>
                  <a:pt x="310" y="75"/>
                  <a:pt x="290" y="75"/>
                </a:cubicBezTo>
                <a:cubicBezTo>
                  <a:pt x="269" y="75"/>
                  <a:pt x="248" y="79"/>
                  <a:pt x="248" y="79"/>
                </a:cubicBezTo>
                <a:cubicBezTo>
                  <a:pt x="153" y="96"/>
                  <a:pt x="80" y="178"/>
                  <a:pt x="80" y="270"/>
                </a:cubicBezTo>
                <a:cubicBezTo>
                  <a:pt x="80" y="330"/>
                  <a:pt x="107" y="387"/>
                  <a:pt x="154" y="423"/>
                </a:cubicBezTo>
                <a:cubicBezTo>
                  <a:pt x="154" y="551"/>
                  <a:pt x="154" y="551"/>
                  <a:pt x="154" y="551"/>
                </a:cubicBezTo>
                <a:cubicBezTo>
                  <a:pt x="25" y="551"/>
                  <a:pt x="25" y="551"/>
                  <a:pt x="25" y="551"/>
                </a:cubicBezTo>
                <a:cubicBezTo>
                  <a:pt x="25" y="24"/>
                  <a:pt x="25" y="24"/>
                  <a:pt x="25" y="24"/>
                </a:cubicBezTo>
                <a:cubicBezTo>
                  <a:pt x="551" y="24"/>
                  <a:pt x="551" y="24"/>
                  <a:pt x="551" y="24"/>
                </a:cubicBezTo>
                <a:lnTo>
                  <a:pt x="551" y="55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92"/>
          <p:cNvSpPr/>
          <p:nvPr/>
        </p:nvSpPr>
        <p:spPr>
          <a:xfrm>
            <a:off x="3892216" y="3480410"/>
            <a:ext cx="116050" cy="115914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128" y="56"/>
                </a:moveTo>
                <a:cubicBezTo>
                  <a:pt x="143" y="47"/>
                  <a:pt x="143" y="47"/>
                  <a:pt x="143" y="47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5" y="34"/>
                  <a:pt x="114" y="32"/>
                  <a:pt x="112" y="31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00" y="4"/>
                  <a:pt x="100" y="4"/>
                  <a:pt x="100" y="4"/>
                </a:cubicBezTo>
                <a:cubicBezTo>
                  <a:pt x="91" y="19"/>
                  <a:pt x="91" y="19"/>
                  <a:pt x="91" y="19"/>
                </a:cubicBezTo>
                <a:cubicBezTo>
                  <a:pt x="89" y="18"/>
                  <a:pt x="87" y="17"/>
                  <a:pt x="85" y="17"/>
                </a:cubicBezTo>
                <a:cubicBezTo>
                  <a:pt x="85" y="0"/>
                  <a:pt x="85" y="0"/>
                  <a:pt x="85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17"/>
                  <a:pt x="61" y="17"/>
                  <a:pt x="61" y="17"/>
                </a:cubicBezTo>
                <a:cubicBezTo>
                  <a:pt x="58" y="17"/>
                  <a:pt x="56" y="18"/>
                  <a:pt x="53" y="19"/>
                </a:cubicBezTo>
                <a:cubicBezTo>
                  <a:pt x="44" y="5"/>
                  <a:pt x="44" y="5"/>
                  <a:pt x="44" y="5"/>
                </a:cubicBezTo>
                <a:cubicBezTo>
                  <a:pt x="23" y="18"/>
                  <a:pt x="23" y="18"/>
                  <a:pt x="23" y="18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3"/>
                  <a:pt x="31" y="34"/>
                  <a:pt x="31" y="34"/>
                </a:cubicBezTo>
                <a:cubicBezTo>
                  <a:pt x="16" y="25"/>
                  <a:pt x="16" y="25"/>
                  <a:pt x="16" y="25"/>
                </a:cubicBezTo>
                <a:cubicBezTo>
                  <a:pt x="3" y="47"/>
                  <a:pt x="3" y="47"/>
                  <a:pt x="3" y="47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7"/>
                  <a:pt x="17" y="59"/>
                  <a:pt x="17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85"/>
                  <a:pt x="0" y="85"/>
                  <a:pt x="0" y="85"/>
                </a:cubicBezTo>
                <a:cubicBezTo>
                  <a:pt x="17" y="85"/>
                  <a:pt x="17" y="85"/>
                  <a:pt x="17" y="85"/>
                </a:cubicBezTo>
                <a:cubicBezTo>
                  <a:pt x="17" y="87"/>
                  <a:pt x="18" y="88"/>
                  <a:pt x="18" y="90"/>
                </a:cubicBezTo>
                <a:cubicBezTo>
                  <a:pt x="3" y="98"/>
                  <a:pt x="3" y="98"/>
                  <a:pt x="3" y="98"/>
                </a:cubicBezTo>
                <a:cubicBezTo>
                  <a:pt x="15" y="120"/>
                  <a:pt x="15" y="120"/>
                  <a:pt x="15" y="120"/>
                </a:cubicBezTo>
                <a:cubicBezTo>
                  <a:pt x="30" y="111"/>
                  <a:pt x="30" y="111"/>
                  <a:pt x="30" y="111"/>
                </a:cubicBezTo>
                <a:cubicBezTo>
                  <a:pt x="31" y="112"/>
                  <a:pt x="32" y="113"/>
                  <a:pt x="33" y="114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56" y="128"/>
                  <a:pt x="59" y="129"/>
                  <a:pt x="61" y="129"/>
                </a:cubicBezTo>
                <a:cubicBezTo>
                  <a:pt x="61" y="146"/>
                  <a:pt x="61" y="146"/>
                  <a:pt x="61" y="146"/>
                </a:cubicBezTo>
                <a:cubicBezTo>
                  <a:pt x="85" y="146"/>
                  <a:pt x="85" y="146"/>
                  <a:pt x="85" y="146"/>
                </a:cubicBezTo>
                <a:cubicBezTo>
                  <a:pt x="85" y="129"/>
                  <a:pt x="85" y="129"/>
                  <a:pt x="85" y="129"/>
                </a:cubicBezTo>
                <a:cubicBezTo>
                  <a:pt x="88" y="128"/>
                  <a:pt x="90" y="128"/>
                  <a:pt x="93" y="127"/>
                </a:cubicBezTo>
                <a:cubicBezTo>
                  <a:pt x="102" y="141"/>
                  <a:pt x="102" y="141"/>
                  <a:pt x="102" y="141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14" y="113"/>
                  <a:pt x="115" y="112"/>
                  <a:pt x="115" y="112"/>
                </a:cubicBezTo>
                <a:cubicBezTo>
                  <a:pt x="130" y="120"/>
                  <a:pt x="130" y="120"/>
                  <a:pt x="130" y="120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28" y="89"/>
                  <a:pt x="129" y="87"/>
                  <a:pt x="129" y="85"/>
                </a:cubicBezTo>
                <a:cubicBezTo>
                  <a:pt x="146" y="85"/>
                  <a:pt x="146" y="85"/>
                  <a:pt x="146" y="85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29" y="61"/>
                  <a:pt x="129" y="61"/>
                  <a:pt x="129" y="61"/>
                </a:cubicBezTo>
                <a:cubicBezTo>
                  <a:pt x="129" y="59"/>
                  <a:pt x="128" y="58"/>
                  <a:pt x="128" y="56"/>
                </a:cubicBezTo>
                <a:close/>
                <a:moveTo>
                  <a:pt x="40" y="73"/>
                </a:moveTo>
                <a:cubicBezTo>
                  <a:pt x="40" y="55"/>
                  <a:pt x="55" y="40"/>
                  <a:pt x="73" y="40"/>
                </a:cubicBezTo>
                <a:cubicBezTo>
                  <a:pt x="91" y="40"/>
                  <a:pt x="106" y="55"/>
                  <a:pt x="106" y="73"/>
                </a:cubicBezTo>
                <a:cubicBezTo>
                  <a:pt x="106" y="91"/>
                  <a:pt x="91" y="106"/>
                  <a:pt x="73" y="106"/>
                </a:cubicBezTo>
                <a:cubicBezTo>
                  <a:pt x="55" y="106"/>
                  <a:pt x="40" y="91"/>
                  <a:pt x="40" y="73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2"/>
          <p:cNvSpPr/>
          <p:nvPr/>
        </p:nvSpPr>
        <p:spPr>
          <a:xfrm>
            <a:off x="3976652" y="3433828"/>
            <a:ext cx="86766" cy="86123"/>
          </a:xfrm>
          <a:custGeom>
            <a:avLst/>
            <a:gdLst/>
            <a:ahLst/>
            <a:cxnLst/>
            <a:rect l="l" t="t" r="r" b="b"/>
            <a:pathLst>
              <a:path w="109" h="109" extrusionOk="0">
                <a:moveTo>
                  <a:pt x="87" y="100"/>
                </a:moveTo>
                <a:cubicBezTo>
                  <a:pt x="82" y="88"/>
                  <a:pt x="82" y="88"/>
                  <a:pt x="82" y="88"/>
                </a:cubicBezTo>
                <a:cubicBezTo>
                  <a:pt x="84" y="86"/>
                  <a:pt x="86" y="84"/>
                  <a:pt x="88" y="82"/>
                </a:cubicBezTo>
                <a:cubicBezTo>
                  <a:pt x="99" y="87"/>
                  <a:pt x="99" y="87"/>
                  <a:pt x="99" y="87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97" y="60"/>
                  <a:pt x="97" y="60"/>
                  <a:pt x="97" y="60"/>
                </a:cubicBezTo>
                <a:cubicBezTo>
                  <a:pt x="98" y="57"/>
                  <a:pt x="98" y="54"/>
                  <a:pt x="97" y="51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88" y="28"/>
                  <a:pt x="88" y="28"/>
                  <a:pt x="88" y="28"/>
                </a:cubicBezTo>
                <a:cubicBezTo>
                  <a:pt x="86" y="26"/>
                  <a:pt x="84" y="24"/>
                  <a:pt x="82" y="22"/>
                </a:cubicBezTo>
                <a:cubicBezTo>
                  <a:pt x="87" y="10"/>
                  <a:pt x="87" y="10"/>
                  <a:pt x="87" y="10"/>
                </a:cubicBezTo>
                <a:cubicBezTo>
                  <a:pt x="65" y="0"/>
                  <a:pt x="65" y="0"/>
                  <a:pt x="65" y="0"/>
                </a:cubicBezTo>
                <a:cubicBezTo>
                  <a:pt x="59" y="12"/>
                  <a:pt x="59" y="12"/>
                  <a:pt x="59" y="12"/>
                </a:cubicBezTo>
                <a:cubicBezTo>
                  <a:pt x="56" y="12"/>
                  <a:pt x="53" y="12"/>
                  <a:pt x="50" y="12"/>
                </a:cubicBezTo>
                <a:cubicBezTo>
                  <a:pt x="45" y="0"/>
                  <a:pt x="45" y="0"/>
                  <a:pt x="45" y="0"/>
                </a:cubicBezTo>
                <a:cubicBezTo>
                  <a:pt x="22" y="9"/>
                  <a:pt x="22" y="9"/>
                  <a:pt x="22" y="9"/>
                </a:cubicBezTo>
                <a:cubicBezTo>
                  <a:pt x="27" y="22"/>
                  <a:pt x="27" y="22"/>
                  <a:pt x="27" y="22"/>
                </a:cubicBezTo>
                <a:cubicBezTo>
                  <a:pt x="25" y="23"/>
                  <a:pt x="24" y="25"/>
                  <a:pt x="22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0" y="44"/>
                  <a:pt x="0" y="44"/>
                  <a:pt x="0" y="44"/>
                </a:cubicBezTo>
                <a:cubicBezTo>
                  <a:pt x="12" y="50"/>
                  <a:pt x="12" y="50"/>
                  <a:pt x="12" y="50"/>
                </a:cubicBezTo>
                <a:cubicBezTo>
                  <a:pt x="12" y="53"/>
                  <a:pt x="12" y="55"/>
                  <a:pt x="12" y="58"/>
                </a:cubicBezTo>
                <a:cubicBezTo>
                  <a:pt x="0" y="63"/>
                  <a:pt x="0" y="63"/>
                  <a:pt x="0" y="63"/>
                </a:cubicBezTo>
                <a:cubicBezTo>
                  <a:pt x="9" y="86"/>
                  <a:pt x="9" y="86"/>
                  <a:pt x="9" y="86"/>
                </a:cubicBezTo>
                <a:cubicBezTo>
                  <a:pt x="21" y="81"/>
                  <a:pt x="21" y="81"/>
                  <a:pt x="21" y="81"/>
                </a:cubicBezTo>
                <a:cubicBezTo>
                  <a:pt x="22" y="84"/>
                  <a:pt x="25" y="86"/>
                  <a:pt x="27" y="88"/>
                </a:cubicBezTo>
                <a:cubicBezTo>
                  <a:pt x="22" y="99"/>
                  <a:pt x="22" y="99"/>
                  <a:pt x="22" y="99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9" y="98"/>
                  <a:pt x="49" y="98"/>
                  <a:pt x="49" y="98"/>
                </a:cubicBezTo>
                <a:cubicBezTo>
                  <a:pt x="51" y="98"/>
                  <a:pt x="53" y="98"/>
                  <a:pt x="55" y="98"/>
                </a:cubicBezTo>
                <a:cubicBezTo>
                  <a:pt x="56" y="98"/>
                  <a:pt x="58" y="98"/>
                  <a:pt x="59" y="98"/>
                </a:cubicBezTo>
                <a:cubicBezTo>
                  <a:pt x="64" y="109"/>
                  <a:pt x="64" y="109"/>
                  <a:pt x="64" y="109"/>
                </a:cubicBezTo>
                <a:lnTo>
                  <a:pt x="87" y="100"/>
                </a:lnTo>
                <a:close/>
                <a:moveTo>
                  <a:pt x="47" y="72"/>
                </a:moveTo>
                <a:cubicBezTo>
                  <a:pt x="43" y="70"/>
                  <a:pt x="39" y="66"/>
                  <a:pt x="38" y="62"/>
                </a:cubicBezTo>
                <a:cubicBezTo>
                  <a:pt x="36" y="57"/>
                  <a:pt x="36" y="52"/>
                  <a:pt x="38" y="48"/>
                </a:cubicBezTo>
                <a:cubicBezTo>
                  <a:pt x="40" y="43"/>
                  <a:pt x="43" y="40"/>
                  <a:pt x="48" y="38"/>
                </a:cubicBezTo>
                <a:cubicBezTo>
                  <a:pt x="50" y="37"/>
                  <a:pt x="52" y="37"/>
                  <a:pt x="55" y="37"/>
                </a:cubicBezTo>
                <a:cubicBezTo>
                  <a:pt x="57" y="37"/>
                  <a:pt x="59" y="37"/>
                  <a:pt x="62" y="38"/>
                </a:cubicBezTo>
                <a:cubicBezTo>
                  <a:pt x="66" y="40"/>
                  <a:pt x="70" y="44"/>
                  <a:pt x="72" y="48"/>
                </a:cubicBezTo>
                <a:cubicBezTo>
                  <a:pt x="73" y="53"/>
                  <a:pt x="73" y="58"/>
                  <a:pt x="71" y="62"/>
                </a:cubicBezTo>
                <a:cubicBezTo>
                  <a:pt x="69" y="67"/>
                  <a:pt x="66" y="70"/>
                  <a:pt x="61" y="72"/>
                </a:cubicBezTo>
                <a:cubicBezTo>
                  <a:pt x="57" y="74"/>
                  <a:pt x="52" y="74"/>
                  <a:pt x="47" y="72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92"/>
          <p:cNvSpPr/>
          <p:nvPr/>
        </p:nvSpPr>
        <p:spPr>
          <a:xfrm>
            <a:off x="2037100" y="1992838"/>
            <a:ext cx="1568700" cy="156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92"/>
          <p:cNvSpPr/>
          <p:nvPr/>
        </p:nvSpPr>
        <p:spPr>
          <a:xfrm>
            <a:off x="2150975" y="1992838"/>
            <a:ext cx="1568700" cy="15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" name="Google Shape;49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63" y="2353798"/>
            <a:ext cx="846775" cy="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9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Doel van vandaag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92"/>
          <p:cNvSpPr/>
          <p:nvPr/>
        </p:nvSpPr>
        <p:spPr>
          <a:xfrm>
            <a:off x="4379550" y="1952975"/>
            <a:ext cx="42615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Herneming van traject en samenvatting vorige werkgroep</a:t>
            </a:r>
            <a:endParaRPr sz="1100"/>
          </a:p>
        </p:txBody>
      </p:sp>
      <p:sp>
        <p:nvSpPr>
          <p:cNvPr id="493" name="Google Shape;493;p92"/>
          <p:cNvSpPr/>
          <p:nvPr/>
        </p:nvSpPr>
        <p:spPr>
          <a:xfrm>
            <a:off x="4354950" y="2687300"/>
            <a:ext cx="39942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Itereren op datamodel en feedback capteren</a:t>
            </a:r>
            <a:endParaRPr sz="1100"/>
          </a:p>
        </p:txBody>
      </p:sp>
      <p:sp>
        <p:nvSpPr>
          <p:cNvPr id="494" name="Google Shape;494;p92"/>
          <p:cNvSpPr/>
          <p:nvPr/>
        </p:nvSpPr>
        <p:spPr>
          <a:xfrm>
            <a:off x="4379500" y="3421613"/>
            <a:ext cx="43527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Samen praktische oefeningen uitwerken en input noteren</a:t>
            </a:r>
            <a:endParaRPr sz="1100"/>
          </a:p>
        </p:txBody>
      </p:sp>
      <p:sp>
        <p:nvSpPr>
          <p:cNvPr id="495" name="Google Shape;495;p92"/>
          <p:cNvSpPr/>
          <p:nvPr/>
        </p:nvSpPr>
        <p:spPr>
          <a:xfrm>
            <a:off x="3764075" y="1863355"/>
            <a:ext cx="457199" cy="451340"/>
          </a:xfrm>
          <a:custGeom>
            <a:avLst/>
            <a:gdLst/>
            <a:ahLst/>
            <a:cxnLst/>
            <a:rect l="l" t="t" r="r" b="b"/>
            <a:pathLst>
              <a:path w="78" h="77" extrusionOk="0">
                <a:moveTo>
                  <a:pt x="0" y="0"/>
                </a:moveTo>
                <a:lnTo>
                  <a:pt x="0" y="77"/>
                </a:lnTo>
                <a:lnTo>
                  <a:pt x="78" y="77"/>
                </a:lnTo>
                <a:lnTo>
                  <a:pt x="78" y="0"/>
                </a:lnTo>
                <a:lnTo>
                  <a:pt x="0" y="0"/>
                </a:lnTo>
                <a:close/>
                <a:moveTo>
                  <a:pt x="74" y="74"/>
                </a:moveTo>
                <a:lnTo>
                  <a:pt x="3" y="74"/>
                </a:lnTo>
                <a:lnTo>
                  <a:pt x="3" y="3"/>
                </a:lnTo>
                <a:lnTo>
                  <a:pt x="74" y="3"/>
                </a:lnTo>
                <a:lnTo>
                  <a:pt x="74" y="74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92"/>
          <p:cNvSpPr/>
          <p:nvPr/>
        </p:nvSpPr>
        <p:spPr>
          <a:xfrm>
            <a:off x="3840273" y="1910247"/>
            <a:ext cx="181710" cy="316523"/>
          </a:xfrm>
          <a:custGeom>
            <a:avLst/>
            <a:gdLst/>
            <a:ahLst/>
            <a:cxnLst/>
            <a:rect l="l" t="t" r="r" b="b"/>
            <a:pathLst>
              <a:path w="229" h="398" extrusionOk="0">
                <a:moveTo>
                  <a:pt x="24" y="226"/>
                </a:moveTo>
                <a:cubicBezTo>
                  <a:pt x="24" y="136"/>
                  <a:pt x="95" y="63"/>
                  <a:pt x="184" y="60"/>
                </a:cubicBezTo>
                <a:cubicBezTo>
                  <a:pt x="163" y="80"/>
                  <a:pt x="163" y="80"/>
                  <a:pt x="163" y="80"/>
                </a:cubicBezTo>
                <a:cubicBezTo>
                  <a:pt x="181" y="97"/>
                  <a:pt x="181" y="97"/>
                  <a:pt x="181" y="97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181" y="0"/>
                  <a:pt x="181" y="0"/>
                  <a:pt x="181" y="0"/>
                </a:cubicBezTo>
                <a:cubicBezTo>
                  <a:pt x="163" y="17"/>
                  <a:pt x="163" y="17"/>
                  <a:pt x="163" y="17"/>
                </a:cubicBezTo>
                <a:cubicBezTo>
                  <a:pt x="181" y="35"/>
                  <a:pt x="181" y="35"/>
                  <a:pt x="181" y="35"/>
                </a:cubicBezTo>
                <a:cubicBezTo>
                  <a:pt x="80" y="40"/>
                  <a:pt x="0" y="124"/>
                  <a:pt x="0" y="226"/>
                </a:cubicBezTo>
                <a:cubicBezTo>
                  <a:pt x="0" y="301"/>
                  <a:pt x="44" y="367"/>
                  <a:pt x="107" y="398"/>
                </a:cubicBezTo>
                <a:cubicBezTo>
                  <a:pt x="115" y="374"/>
                  <a:pt x="115" y="374"/>
                  <a:pt x="115" y="374"/>
                </a:cubicBezTo>
                <a:cubicBezTo>
                  <a:pt x="61" y="346"/>
                  <a:pt x="24" y="290"/>
                  <a:pt x="24" y="226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92"/>
          <p:cNvSpPr/>
          <p:nvPr/>
        </p:nvSpPr>
        <p:spPr>
          <a:xfrm>
            <a:off x="3957504" y="1951280"/>
            <a:ext cx="181710" cy="316521"/>
          </a:xfrm>
          <a:custGeom>
            <a:avLst/>
            <a:gdLst/>
            <a:ahLst/>
            <a:cxnLst/>
            <a:rect l="l" t="t" r="r" b="b"/>
            <a:pathLst>
              <a:path w="234" h="401" extrusionOk="0">
                <a:moveTo>
                  <a:pt x="234" y="175"/>
                </a:moveTo>
                <a:cubicBezTo>
                  <a:pt x="234" y="96"/>
                  <a:pt x="186" y="29"/>
                  <a:pt x="119" y="0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69" y="49"/>
                  <a:pt x="209" y="108"/>
                  <a:pt x="209" y="175"/>
                </a:cubicBezTo>
                <a:cubicBezTo>
                  <a:pt x="209" y="265"/>
                  <a:pt x="136" y="339"/>
                  <a:pt x="46" y="341"/>
                </a:cubicBezTo>
                <a:cubicBezTo>
                  <a:pt x="67" y="321"/>
                  <a:pt x="67" y="321"/>
                  <a:pt x="67" y="321"/>
                </a:cubicBezTo>
                <a:cubicBezTo>
                  <a:pt x="49" y="303"/>
                  <a:pt x="49" y="303"/>
                  <a:pt x="49" y="303"/>
                </a:cubicBezTo>
                <a:cubicBezTo>
                  <a:pt x="0" y="352"/>
                  <a:pt x="0" y="352"/>
                  <a:pt x="0" y="352"/>
                </a:cubicBezTo>
                <a:cubicBezTo>
                  <a:pt x="49" y="401"/>
                  <a:pt x="49" y="401"/>
                  <a:pt x="49" y="401"/>
                </a:cubicBezTo>
                <a:cubicBezTo>
                  <a:pt x="67" y="383"/>
                  <a:pt x="67" y="383"/>
                  <a:pt x="67" y="383"/>
                </a:cubicBezTo>
                <a:cubicBezTo>
                  <a:pt x="49" y="366"/>
                  <a:pt x="49" y="366"/>
                  <a:pt x="49" y="366"/>
                </a:cubicBezTo>
                <a:cubicBezTo>
                  <a:pt x="151" y="362"/>
                  <a:pt x="234" y="278"/>
                  <a:pt x="234" y="175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92"/>
          <p:cNvSpPr/>
          <p:nvPr/>
        </p:nvSpPr>
        <p:spPr>
          <a:xfrm>
            <a:off x="3751763" y="259474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110"/>
          <p:cNvGrpSpPr/>
          <p:nvPr/>
        </p:nvGrpSpPr>
        <p:grpSpPr>
          <a:xfrm>
            <a:off x="501146" y="2943355"/>
            <a:ext cx="1793091" cy="996199"/>
            <a:chOff x="1217350" y="2802915"/>
            <a:chExt cx="2716804" cy="1063066"/>
          </a:xfrm>
        </p:grpSpPr>
        <p:sp>
          <p:nvSpPr>
            <p:cNvPr id="947" name="Google Shape;947;p110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948" name="Google Shape;948;p110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949" name="Google Shape;949;p110"/>
          <p:cNvCxnSpPr>
            <a:stCxn id="947" idx="3"/>
            <a:endCxn id="950" idx="1"/>
          </p:cNvCxnSpPr>
          <p:nvPr/>
        </p:nvCxnSpPr>
        <p:spPr>
          <a:xfrm rot="10800000" flipH="1">
            <a:off x="2294237" y="3293621"/>
            <a:ext cx="291900" cy="154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51" name="Google Shape;951;p110"/>
          <p:cNvGrpSpPr/>
          <p:nvPr/>
        </p:nvGrpSpPr>
        <p:grpSpPr>
          <a:xfrm>
            <a:off x="2586200" y="2647852"/>
            <a:ext cx="1921597" cy="1291599"/>
            <a:chOff x="1217345" y="2817775"/>
            <a:chExt cx="2911510" cy="1048206"/>
          </a:xfrm>
        </p:grpSpPr>
        <p:sp>
          <p:nvSpPr>
            <p:cNvPr id="950" name="Google Shape;950;p110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volledigeNaam: String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/verblijfplaats: Verblijfplaats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/geboorte: Date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fiscaal ten laste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feitelijk ten laste</a:t>
              </a:r>
              <a:endParaRPr sz="800"/>
            </a:p>
          </p:txBody>
        </p:sp>
        <p:sp>
          <p:nvSpPr>
            <p:cNvPr id="952" name="Google Shape;952;p110"/>
            <p:cNvSpPr/>
            <p:nvPr/>
          </p:nvSpPr>
          <p:spPr>
            <a:xfrm>
              <a:off x="1217345" y="2817775"/>
              <a:ext cx="2911500" cy="242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953" name="Google Shape;953;p110"/>
          <p:cNvGrpSpPr/>
          <p:nvPr/>
        </p:nvGrpSpPr>
        <p:grpSpPr>
          <a:xfrm>
            <a:off x="4939718" y="3251249"/>
            <a:ext cx="1793088" cy="996209"/>
            <a:chOff x="1217350" y="2817775"/>
            <a:chExt cx="2716800" cy="1048200"/>
          </a:xfrm>
        </p:grpSpPr>
        <p:sp>
          <p:nvSpPr>
            <p:cNvPr id="954" name="Google Shape;954;p110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</p:txBody>
        </p:sp>
        <p:sp>
          <p:nvSpPr>
            <p:cNvPr id="955" name="Google Shape;955;p110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Arbeidscontract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956" name="Google Shape;956;p110"/>
          <p:cNvGrpSpPr/>
          <p:nvPr/>
        </p:nvGrpSpPr>
        <p:grpSpPr>
          <a:xfrm>
            <a:off x="4939722" y="963002"/>
            <a:ext cx="1793094" cy="2049101"/>
            <a:chOff x="1368742" y="2650846"/>
            <a:chExt cx="2716809" cy="1215002"/>
          </a:xfrm>
        </p:grpSpPr>
        <p:sp>
          <p:nvSpPr>
            <p:cNvPr id="957" name="Google Shape;957;p110"/>
            <p:cNvSpPr/>
            <p:nvPr/>
          </p:nvSpPr>
          <p:spPr>
            <a:xfrm>
              <a:off x="1368742" y="2650848"/>
              <a:ext cx="2716800" cy="121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basisloon: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nettoloon: Decimal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Voordelen alle aard</a:t>
              </a:r>
              <a:endParaRPr sz="800" b="1">
                <a:solidFill>
                  <a:srgbClr val="1B786E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Voorheffingen</a:t>
              </a:r>
              <a:endParaRPr sz="800" b="1">
                <a:solidFill>
                  <a:srgbClr val="1B786E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(Bijzondere) Bijdrage voor sociale zekerheid (rsz)</a:t>
              </a:r>
              <a:endParaRPr sz="800" b="1">
                <a:solidFill>
                  <a:srgbClr val="1B786E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Vergoedingen</a:t>
              </a:r>
              <a:endParaRPr sz="800" b="1">
                <a:solidFill>
                  <a:srgbClr val="1B786E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Eindejaarspremie</a:t>
              </a:r>
              <a:endParaRPr sz="800" b="1">
                <a:solidFill>
                  <a:srgbClr val="1B786E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Vakantiegeld</a:t>
              </a:r>
              <a:endParaRPr sz="800" b="1">
                <a:solidFill>
                  <a:srgbClr val="1B786E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Loonbeslag</a:t>
              </a:r>
              <a:endParaRPr sz="800" b="1">
                <a:solidFill>
                  <a:srgbClr val="1B786E"/>
                </a:solidFill>
              </a:endParaRPr>
            </a:p>
          </p:txBody>
        </p:sp>
        <p:sp>
          <p:nvSpPr>
            <p:cNvPr id="958" name="Google Shape;958;p110"/>
            <p:cNvSpPr/>
            <p:nvPr/>
          </p:nvSpPr>
          <p:spPr>
            <a:xfrm>
              <a:off x="1368751" y="2650846"/>
              <a:ext cx="2716800" cy="1551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959" name="Google Shape;959;p110"/>
          <p:cNvGrpSpPr/>
          <p:nvPr/>
        </p:nvGrpSpPr>
        <p:grpSpPr>
          <a:xfrm>
            <a:off x="7242296" y="2943425"/>
            <a:ext cx="1793091" cy="996209"/>
            <a:chOff x="1217350" y="2817775"/>
            <a:chExt cx="2716804" cy="1048200"/>
          </a:xfrm>
        </p:grpSpPr>
        <p:sp>
          <p:nvSpPr>
            <p:cNvPr id="960" name="Google Shape;960;p110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961" name="Google Shape;961;p110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962" name="Google Shape;962;p110"/>
          <p:cNvCxnSpPr>
            <a:stCxn id="950" idx="3"/>
            <a:endCxn id="954" idx="1"/>
          </p:cNvCxnSpPr>
          <p:nvPr/>
        </p:nvCxnSpPr>
        <p:spPr>
          <a:xfrm>
            <a:off x="4507797" y="3293655"/>
            <a:ext cx="432000" cy="4557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110"/>
          <p:cNvCxnSpPr>
            <a:stCxn id="955" idx="0"/>
            <a:endCxn id="957" idx="2"/>
          </p:cNvCxnSpPr>
          <p:nvPr/>
        </p:nvCxnSpPr>
        <p:spPr>
          <a:xfrm rot="-5400000">
            <a:off x="5717012" y="3131399"/>
            <a:ext cx="2391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64" name="Google Shape;964;p110"/>
          <p:cNvCxnSpPr>
            <a:stCxn id="960" idx="1"/>
            <a:endCxn id="954" idx="3"/>
          </p:cNvCxnSpPr>
          <p:nvPr/>
        </p:nvCxnSpPr>
        <p:spPr>
          <a:xfrm flipH="1">
            <a:off x="6732896" y="3441529"/>
            <a:ext cx="509400" cy="3078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5" name="Google Shape;965;p110"/>
          <p:cNvSpPr txBox="1"/>
          <p:nvPr/>
        </p:nvSpPr>
        <p:spPr>
          <a:xfrm>
            <a:off x="739875" y="993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Derde aanpassing</a:t>
            </a:r>
            <a:endParaRPr sz="2200"/>
          </a:p>
        </p:txBody>
      </p:sp>
      <p:grpSp>
        <p:nvGrpSpPr>
          <p:cNvPr id="966" name="Google Shape;966;p110"/>
          <p:cNvGrpSpPr/>
          <p:nvPr/>
        </p:nvGrpSpPr>
        <p:grpSpPr>
          <a:xfrm>
            <a:off x="4953750" y="104437"/>
            <a:ext cx="1765035" cy="728127"/>
            <a:chOff x="1092698" y="3492239"/>
            <a:chExt cx="2722139" cy="1572289"/>
          </a:xfrm>
        </p:grpSpPr>
        <p:sp>
          <p:nvSpPr>
            <p:cNvPr id="967" name="Google Shape;967;p110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10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969" name="Google Shape;969;p110"/>
          <p:cNvCxnSpPr>
            <a:stCxn id="952" idx="0"/>
          </p:cNvCxnSpPr>
          <p:nvPr/>
        </p:nvCxnSpPr>
        <p:spPr>
          <a:xfrm rot="-5400000">
            <a:off x="3328445" y="1025302"/>
            <a:ext cx="1841100" cy="14040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70" name="Google Shape;970;p110"/>
          <p:cNvCxnSpPr>
            <a:stCxn id="967" idx="2"/>
            <a:endCxn id="958" idx="0"/>
          </p:cNvCxnSpPr>
          <p:nvPr/>
        </p:nvCxnSpPr>
        <p:spPr>
          <a:xfrm rot="5400000">
            <a:off x="5771848" y="896914"/>
            <a:ext cx="130500" cy="18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71" name="Google Shape;971;p110"/>
          <p:cNvGrpSpPr/>
          <p:nvPr/>
        </p:nvGrpSpPr>
        <p:grpSpPr>
          <a:xfrm>
            <a:off x="2618213" y="4174625"/>
            <a:ext cx="1857538" cy="926694"/>
            <a:chOff x="1119835" y="2817781"/>
            <a:chExt cx="2814452" cy="921900"/>
          </a:xfrm>
        </p:grpSpPr>
        <p:sp>
          <p:nvSpPr>
            <p:cNvPr id="972" name="Google Shape;972;p110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973" name="Google Shape;973;p110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974" name="Google Shape;974;p110"/>
          <p:cNvCxnSpPr>
            <a:stCxn id="973" idx="0"/>
            <a:endCxn id="950" idx="2"/>
          </p:cNvCxnSpPr>
          <p:nvPr/>
        </p:nvCxnSpPr>
        <p:spPr>
          <a:xfrm rot="-5400000">
            <a:off x="3429732" y="4056725"/>
            <a:ext cx="2352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75" name="Google Shape;975;p110"/>
          <p:cNvGrpSpPr/>
          <p:nvPr/>
        </p:nvGrpSpPr>
        <p:grpSpPr>
          <a:xfrm>
            <a:off x="7242271" y="4111175"/>
            <a:ext cx="1793091" cy="996209"/>
            <a:chOff x="1217350" y="2817775"/>
            <a:chExt cx="2716804" cy="1048200"/>
          </a:xfrm>
        </p:grpSpPr>
        <p:sp>
          <p:nvSpPr>
            <p:cNvPr id="976" name="Google Shape;976;p110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977" name="Google Shape;977;p110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978" name="Google Shape;978;p110"/>
          <p:cNvCxnSpPr>
            <a:stCxn id="977" idx="0"/>
            <a:endCxn id="960" idx="2"/>
          </p:cNvCxnSpPr>
          <p:nvPr/>
        </p:nvCxnSpPr>
        <p:spPr>
          <a:xfrm rot="-5400000">
            <a:off x="8053318" y="40250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79" name="Google Shape;979;p110"/>
          <p:cNvSpPr/>
          <p:nvPr/>
        </p:nvSpPr>
        <p:spPr>
          <a:xfrm>
            <a:off x="7209863" y="12545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980" name="Google Shape;980;p110"/>
          <p:cNvSpPr/>
          <p:nvPr/>
        </p:nvSpPr>
        <p:spPr>
          <a:xfrm>
            <a:off x="7209850" y="12545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81" name="Google Shape;981;p110"/>
          <p:cNvSpPr/>
          <p:nvPr/>
        </p:nvSpPr>
        <p:spPr>
          <a:xfrm>
            <a:off x="7210150" y="1044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982" name="Google Shape;982;p110"/>
          <p:cNvSpPr/>
          <p:nvPr/>
        </p:nvSpPr>
        <p:spPr>
          <a:xfrm>
            <a:off x="7210150" y="1044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983" name="Google Shape;983;p110"/>
          <p:cNvCxnSpPr>
            <a:stCxn id="980" idx="0"/>
            <a:endCxn id="981" idx="2"/>
          </p:cNvCxnSpPr>
          <p:nvPr/>
        </p:nvCxnSpPr>
        <p:spPr>
          <a:xfrm rot="-5400000">
            <a:off x="8062000" y="11773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84" name="Google Shape;984;p110"/>
          <p:cNvSpPr/>
          <p:nvPr/>
        </p:nvSpPr>
        <p:spPr>
          <a:xfrm>
            <a:off x="0" y="0"/>
            <a:ext cx="638700" cy="531000"/>
          </a:xfrm>
          <a:prstGeom prst="rect">
            <a:avLst/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B979D"/>
                </a:solidFill>
              </a:rPr>
              <a:t>NA</a:t>
            </a:r>
            <a:endParaRPr b="1">
              <a:solidFill>
                <a:srgbClr val="2B979D"/>
              </a:solidFill>
            </a:endParaRPr>
          </a:p>
        </p:txBody>
      </p:sp>
      <p:sp>
        <p:nvSpPr>
          <p:cNvPr id="985" name="Google Shape;985;p110"/>
          <p:cNvSpPr txBox="1"/>
          <p:nvPr/>
        </p:nvSpPr>
        <p:spPr>
          <a:xfrm>
            <a:off x="501150" y="837650"/>
            <a:ext cx="29508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B786E"/>
                </a:solidFill>
              </a:rPr>
              <a:t>We voegen daarom zeven attributen toe aan het concept Arbeidsloon: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Voordelen alle aard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Voorheffingen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(Bijzondere) Bijdrage voor sociale zekerheid (rsz)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Vergoedingen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Eindejaarspremie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Vakantiegeld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Loonbeslag</a:t>
            </a:r>
            <a:endParaRPr sz="1100" b="1">
              <a:solidFill>
                <a:srgbClr val="1B786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0" name="Google Shape;990;p111"/>
          <p:cNvGrpSpPr/>
          <p:nvPr/>
        </p:nvGrpSpPr>
        <p:grpSpPr>
          <a:xfrm>
            <a:off x="501146" y="2943355"/>
            <a:ext cx="1793091" cy="996199"/>
            <a:chOff x="1217350" y="2802915"/>
            <a:chExt cx="2716804" cy="1063066"/>
          </a:xfrm>
        </p:grpSpPr>
        <p:sp>
          <p:nvSpPr>
            <p:cNvPr id="991" name="Google Shape;991;p111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992" name="Google Shape;992;p111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993" name="Google Shape;993;p111"/>
          <p:cNvCxnSpPr>
            <a:stCxn id="991" idx="3"/>
            <a:endCxn id="994" idx="1"/>
          </p:cNvCxnSpPr>
          <p:nvPr/>
        </p:nvCxnSpPr>
        <p:spPr>
          <a:xfrm rot="10800000" flipH="1">
            <a:off x="2294237" y="3293621"/>
            <a:ext cx="291900" cy="154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995" name="Google Shape;995;p111"/>
          <p:cNvGrpSpPr/>
          <p:nvPr/>
        </p:nvGrpSpPr>
        <p:grpSpPr>
          <a:xfrm>
            <a:off x="2586200" y="2647852"/>
            <a:ext cx="1921597" cy="1291599"/>
            <a:chOff x="1217345" y="2817775"/>
            <a:chExt cx="2911510" cy="1048206"/>
          </a:xfrm>
        </p:grpSpPr>
        <p:sp>
          <p:nvSpPr>
            <p:cNvPr id="994" name="Google Shape;994;p111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volledigeNaam: String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/verblijfplaats: Verblijfplaats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/geboorte: Date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fiscaal ten laste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feitelijk ten laste</a:t>
              </a:r>
              <a:endParaRPr sz="800"/>
            </a:p>
          </p:txBody>
        </p:sp>
        <p:sp>
          <p:nvSpPr>
            <p:cNvPr id="996" name="Google Shape;996;p111"/>
            <p:cNvSpPr/>
            <p:nvPr/>
          </p:nvSpPr>
          <p:spPr>
            <a:xfrm>
              <a:off x="1217345" y="2817775"/>
              <a:ext cx="2911500" cy="242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997" name="Google Shape;997;p111"/>
          <p:cNvGrpSpPr/>
          <p:nvPr/>
        </p:nvGrpSpPr>
        <p:grpSpPr>
          <a:xfrm>
            <a:off x="4939718" y="3251249"/>
            <a:ext cx="1793088" cy="996209"/>
            <a:chOff x="1217350" y="2817775"/>
            <a:chExt cx="2716800" cy="1048200"/>
          </a:xfrm>
        </p:grpSpPr>
        <p:sp>
          <p:nvSpPr>
            <p:cNvPr id="998" name="Google Shape;998;p111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</p:txBody>
        </p:sp>
        <p:sp>
          <p:nvSpPr>
            <p:cNvPr id="999" name="Google Shape;999;p111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6B26B"/>
                  </a:solidFill>
                </a:rPr>
                <a:t>Arbeidscontract</a:t>
              </a:r>
              <a:endParaRPr sz="1000" b="1">
                <a:solidFill>
                  <a:srgbClr val="F6B26B"/>
                </a:solidFill>
              </a:endParaRPr>
            </a:p>
          </p:txBody>
        </p:sp>
      </p:grpSp>
      <p:grpSp>
        <p:nvGrpSpPr>
          <p:cNvPr id="1000" name="Google Shape;1000;p111"/>
          <p:cNvGrpSpPr/>
          <p:nvPr/>
        </p:nvGrpSpPr>
        <p:grpSpPr>
          <a:xfrm>
            <a:off x="4939722" y="963002"/>
            <a:ext cx="1793094" cy="2049101"/>
            <a:chOff x="1368742" y="2650846"/>
            <a:chExt cx="2716809" cy="1215002"/>
          </a:xfrm>
        </p:grpSpPr>
        <p:sp>
          <p:nvSpPr>
            <p:cNvPr id="1001" name="Google Shape;1001;p111"/>
            <p:cNvSpPr/>
            <p:nvPr/>
          </p:nvSpPr>
          <p:spPr>
            <a:xfrm>
              <a:off x="1368742" y="2650848"/>
              <a:ext cx="2716800" cy="121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basisloon: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nettoloon: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Voordelen alle aard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Voorheffingen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(Bijzondere) Bijdrage voor sociale zekerheid (rsz)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Vergoedingen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Eindejaarspremie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Vakantiegeld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Loonbeslag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02" name="Google Shape;1002;p111"/>
            <p:cNvSpPr/>
            <p:nvPr/>
          </p:nvSpPr>
          <p:spPr>
            <a:xfrm>
              <a:off x="1368751" y="2650846"/>
              <a:ext cx="2716800" cy="1551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03" name="Google Shape;1003;p111"/>
          <p:cNvGrpSpPr/>
          <p:nvPr/>
        </p:nvGrpSpPr>
        <p:grpSpPr>
          <a:xfrm>
            <a:off x="7242296" y="2943425"/>
            <a:ext cx="1793091" cy="996209"/>
            <a:chOff x="1217350" y="2817775"/>
            <a:chExt cx="2716804" cy="1048200"/>
          </a:xfrm>
        </p:grpSpPr>
        <p:sp>
          <p:nvSpPr>
            <p:cNvPr id="1004" name="Google Shape;1004;p111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1005" name="Google Shape;1005;p111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006" name="Google Shape;1006;p111"/>
          <p:cNvCxnSpPr>
            <a:stCxn id="994" idx="3"/>
            <a:endCxn id="998" idx="1"/>
          </p:cNvCxnSpPr>
          <p:nvPr/>
        </p:nvCxnSpPr>
        <p:spPr>
          <a:xfrm>
            <a:off x="4507797" y="3293655"/>
            <a:ext cx="432000" cy="4557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7" name="Google Shape;1007;p111"/>
          <p:cNvCxnSpPr>
            <a:stCxn id="999" idx="0"/>
            <a:endCxn id="1001" idx="2"/>
          </p:cNvCxnSpPr>
          <p:nvPr/>
        </p:nvCxnSpPr>
        <p:spPr>
          <a:xfrm rot="-5400000">
            <a:off x="5717012" y="3131399"/>
            <a:ext cx="2391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11"/>
          <p:cNvCxnSpPr>
            <a:stCxn id="1004" idx="1"/>
            <a:endCxn id="998" idx="3"/>
          </p:cNvCxnSpPr>
          <p:nvPr/>
        </p:nvCxnSpPr>
        <p:spPr>
          <a:xfrm flipH="1">
            <a:off x="6732896" y="3441529"/>
            <a:ext cx="509400" cy="3078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09" name="Google Shape;1009;p111"/>
          <p:cNvSpPr txBox="1"/>
          <p:nvPr/>
        </p:nvSpPr>
        <p:spPr>
          <a:xfrm>
            <a:off x="739875" y="993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Vierde aanpassing</a:t>
            </a:r>
            <a:endParaRPr sz="2200"/>
          </a:p>
        </p:txBody>
      </p:sp>
      <p:grpSp>
        <p:nvGrpSpPr>
          <p:cNvPr id="1010" name="Google Shape;1010;p111"/>
          <p:cNvGrpSpPr/>
          <p:nvPr/>
        </p:nvGrpSpPr>
        <p:grpSpPr>
          <a:xfrm>
            <a:off x="4953750" y="104437"/>
            <a:ext cx="1765035" cy="728127"/>
            <a:chOff x="1092698" y="3492239"/>
            <a:chExt cx="2722139" cy="1572289"/>
          </a:xfrm>
        </p:grpSpPr>
        <p:sp>
          <p:nvSpPr>
            <p:cNvPr id="1011" name="Google Shape;1011;p111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11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013" name="Google Shape;1013;p111"/>
          <p:cNvCxnSpPr>
            <a:stCxn id="996" idx="0"/>
          </p:cNvCxnSpPr>
          <p:nvPr/>
        </p:nvCxnSpPr>
        <p:spPr>
          <a:xfrm rot="-5400000">
            <a:off x="3328445" y="1025302"/>
            <a:ext cx="1841100" cy="14040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111"/>
          <p:cNvCxnSpPr>
            <a:stCxn id="1011" idx="2"/>
            <a:endCxn id="1002" idx="0"/>
          </p:cNvCxnSpPr>
          <p:nvPr/>
        </p:nvCxnSpPr>
        <p:spPr>
          <a:xfrm rot="5400000">
            <a:off x="5771848" y="896914"/>
            <a:ext cx="130500" cy="18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015" name="Google Shape;1015;p111"/>
          <p:cNvGrpSpPr/>
          <p:nvPr/>
        </p:nvGrpSpPr>
        <p:grpSpPr>
          <a:xfrm>
            <a:off x="2618213" y="4174625"/>
            <a:ext cx="1857538" cy="926694"/>
            <a:chOff x="1119835" y="2817781"/>
            <a:chExt cx="2814452" cy="921900"/>
          </a:xfrm>
        </p:grpSpPr>
        <p:sp>
          <p:nvSpPr>
            <p:cNvPr id="1016" name="Google Shape;1016;p111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1017" name="Google Shape;1017;p111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018" name="Google Shape;1018;p111"/>
          <p:cNvCxnSpPr>
            <a:stCxn id="1017" idx="0"/>
            <a:endCxn id="994" idx="2"/>
          </p:cNvCxnSpPr>
          <p:nvPr/>
        </p:nvCxnSpPr>
        <p:spPr>
          <a:xfrm rot="-5400000">
            <a:off x="3429732" y="4056725"/>
            <a:ext cx="2352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019" name="Google Shape;1019;p111"/>
          <p:cNvGrpSpPr/>
          <p:nvPr/>
        </p:nvGrpSpPr>
        <p:grpSpPr>
          <a:xfrm>
            <a:off x="7242271" y="4111175"/>
            <a:ext cx="1793091" cy="996209"/>
            <a:chOff x="1217350" y="2817775"/>
            <a:chExt cx="2716804" cy="1048200"/>
          </a:xfrm>
        </p:grpSpPr>
        <p:sp>
          <p:nvSpPr>
            <p:cNvPr id="1020" name="Google Shape;1020;p111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1021" name="Google Shape;1021;p111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022" name="Google Shape;1022;p111"/>
          <p:cNvCxnSpPr>
            <a:stCxn id="1021" idx="0"/>
            <a:endCxn id="1004" idx="2"/>
          </p:cNvCxnSpPr>
          <p:nvPr/>
        </p:nvCxnSpPr>
        <p:spPr>
          <a:xfrm rot="-5400000">
            <a:off x="8053318" y="40250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23" name="Google Shape;1023;p111"/>
          <p:cNvSpPr/>
          <p:nvPr/>
        </p:nvSpPr>
        <p:spPr>
          <a:xfrm>
            <a:off x="7209863" y="12545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1024" name="Google Shape;1024;p111"/>
          <p:cNvSpPr/>
          <p:nvPr/>
        </p:nvSpPr>
        <p:spPr>
          <a:xfrm>
            <a:off x="7209850" y="12545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25" name="Google Shape;1025;p111"/>
          <p:cNvSpPr/>
          <p:nvPr/>
        </p:nvSpPr>
        <p:spPr>
          <a:xfrm>
            <a:off x="7210150" y="1044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1026" name="Google Shape;1026;p111"/>
          <p:cNvSpPr/>
          <p:nvPr/>
        </p:nvSpPr>
        <p:spPr>
          <a:xfrm>
            <a:off x="7210150" y="1044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027" name="Google Shape;1027;p111"/>
          <p:cNvCxnSpPr>
            <a:stCxn id="1024" idx="0"/>
            <a:endCxn id="1025" idx="2"/>
          </p:cNvCxnSpPr>
          <p:nvPr/>
        </p:nvCxnSpPr>
        <p:spPr>
          <a:xfrm rot="-5400000">
            <a:off x="8062000" y="11773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28" name="Google Shape;1028;p111"/>
          <p:cNvSpPr txBox="1"/>
          <p:nvPr/>
        </p:nvSpPr>
        <p:spPr>
          <a:xfrm>
            <a:off x="501150" y="1685813"/>
            <a:ext cx="2888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D04A02"/>
                </a:solidFill>
              </a:rPr>
              <a:t>De naam van het concept Arbeidscontract is te specifiek en moet een breder begrip hebben</a:t>
            </a:r>
            <a:endParaRPr b="1">
              <a:solidFill>
                <a:srgbClr val="D04A02"/>
              </a:solidFill>
            </a:endParaRPr>
          </a:p>
        </p:txBody>
      </p:sp>
      <p:sp>
        <p:nvSpPr>
          <p:cNvPr id="1029" name="Google Shape;1029;p111"/>
          <p:cNvSpPr/>
          <p:nvPr/>
        </p:nvSpPr>
        <p:spPr>
          <a:xfrm>
            <a:off x="0" y="0"/>
            <a:ext cx="638700" cy="522600"/>
          </a:xfrm>
          <a:prstGeom prst="rect">
            <a:avLst/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D04A02"/>
                </a:solidFill>
              </a:rPr>
              <a:t>VOOR</a:t>
            </a:r>
            <a:endParaRPr sz="1200" b="1">
              <a:solidFill>
                <a:srgbClr val="D04A0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112"/>
          <p:cNvGrpSpPr/>
          <p:nvPr/>
        </p:nvGrpSpPr>
        <p:grpSpPr>
          <a:xfrm>
            <a:off x="501146" y="2943355"/>
            <a:ext cx="1793091" cy="996199"/>
            <a:chOff x="1217350" y="2802915"/>
            <a:chExt cx="2716804" cy="1063066"/>
          </a:xfrm>
        </p:grpSpPr>
        <p:sp>
          <p:nvSpPr>
            <p:cNvPr id="1035" name="Google Shape;1035;p112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1036" name="Google Shape;1036;p112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037" name="Google Shape;1037;p112"/>
          <p:cNvCxnSpPr>
            <a:stCxn id="1035" idx="3"/>
            <a:endCxn id="1038" idx="1"/>
          </p:cNvCxnSpPr>
          <p:nvPr/>
        </p:nvCxnSpPr>
        <p:spPr>
          <a:xfrm rot="10800000" flipH="1">
            <a:off x="2294237" y="3293621"/>
            <a:ext cx="291900" cy="154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039" name="Google Shape;1039;p112"/>
          <p:cNvGrpSpPr/>
          <p:nvPr/>
        </p:nvGrpSpPr>
        <p:grpSpPr>
          <a:xfrm>
            <a:off x="2586200" y="2647852"/>
            <a:ext cx="1921597" cy="1291599"/>
            <a:chOff x="1217345" y="2817775"/>
            <a:chExt cx="2911510" cy="1048206"/>
          </a:xfrm>
        </p:grpSpPr>
        <p:sp>
          <p:nvSpPr>
            <p:cNvPr id="1038" name="Google Shape;1038;p112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volledigeNaam: String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/verblijfplaats: Verblijfplaats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/geboorte: Date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fiscaal ten laste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feitelijk ten laste</a:t>
              </a:r>
              <a:endParaRPr sz="800"/>
            </a:p>
          </p:txBody>
        </p:sp>
        <p:sp>
          <p:nvSpPr>
            <p:cNvPr id="1040" name="Google Shape;1040;p112"/>
            <p:cNvSpPr/>
            <p:nvPr/>
          </p:nvSpPr>
          <p:spPr>
            <a:xfrm>
              <a:off x="1217345" y="2817775"/>
              <a:ext cx="2911500" cy="242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41" name="Google Shape;1041;p112"/>
          <p:cNvGrpSpPr/>
          <p:nvPr/>
        </p:nvGrpSpPr>
        <p:grpSpPr>
          <a:xfrm>
            <a:off x="4939718" y="3251249"/>
            <a:ext cx="1793088" cy="996209"/>
            <a:chOff x="1217350" y="2817775"/>
            <a:chExt cx="2716800" cy="1048200"/>
          </a:xfrm>
        </p:grpSpPr>
        <p:sp>
          <p:nvSpPr>
            <p:cNvPr id="1042" name="Google Shape;1042;p112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</p:txBody>
        </p:sp>
        <p:sp>
          <p:nvSpPr>
            <p:cNvPr id="1043" name="Google Shape;1043;p112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B6D7A8"/>
                  </a:solidFill>
                </a:rPr>
                <a:t>Arbeidsrelatie</a:t>
              </a:r>
              <a:endParaRPr sz="1000" b="1">
                <a:solidFill>
                  <a:srgbClr val="B6D7A8"/>
                </a:solidFill>
              </a:endParaRPr>
            </a:p>
          </p:txBody>
        </p:sp>
      </p:grpSp>
      <p:grpSp>
        <p:nvGrpSpPr>
          <p:cNvPr id="1044" name="Google Shape;1044;p112"/>
          <p:cNvGrpSpPr/>
          <p:nvPr/>
        </p:nvGrpSpPr>
        <p:grpSpPr>
          <a:xfrm>
            <a:off x="4939722" y="963002"/>
            <a:ext cx="1793094" cy="2049101"/>
            <a:chOff x="1368742" y="2650846"/>
            <a:chExt cx="2716809" cy="1215002"/>
          </a:xfrm>
        </p:grpSpPr>
        <p:sp>
          <p:nvSpPr>
            <p:cNvPr id="1045" name="Google Shape;1045;p112"/>
            <p:cNvSpPr/>
            <p:nvPr/>
          </p:nvSpPr>
          <p:spPr>
            <a:xfrm>
              <a:off x="1368742" y="2650848"/>
              <a:ext cx="2716800" cy="121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basisloon: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nettoloon: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Voordelen alle aard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Voorheffingen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(Bijzondere) Bijdrage voor sociale zekerheid (rsz)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Vergoedingen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Eindejaarspremie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Vakantiegeld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Loonbeslag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46" name="Google Shape;1046;p112"/>
            <p:cNvSpPr/>
            <p:nvPr/>
          </p:nvSpPr>
          <p:spPr>
            <a:xfrm>
              <a:off x="1368751" y="2650846"/>
              <a:ext cx="2716800" cy="1551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47" name="Google Shape;1047;p112"/>
          <p:cNvGrpSpPr/>
          <p:nvPr/>
        </p:nvGrpSpPr>
        <p:grpSpPr>
          <a:xfrm>
            <a:off x="7242296" y="2943425"/>
            <a:ext cx="1793091" cy="996209"/>
            <a:chOff x="1217350" y="2817775"/>
            <a:chExt cx="2716804" cy="1048200"/>
          </a:xfrm>
        </p:grpSpPr>
        <p:sp>
          <p:nvSpPr>
            <p:cNvPr id="1048" name="Google Shape;1048;p112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1049" name="Google Shape;1049;p112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050" name="Google Shape;1050;p112"/>
          <p:cNvCxnSpPr>
            <a:stCxn id="1038" idx="3"/>
            <a:endCxn id="1042" idx="1"/>
          </p:cNvCxnSpPr>
          <p:nvPr/>
        </p:nvCxnSpPr>
        <p:spPr>
          <a:xfrm>
            <a:off x="4507797" y="3293655"/>
            <a:ext cx="432000" cy="4557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51" name="Google Shape;1051;p112"/>
          <p:cNvCxnSpPr>
            <a:stCxn id="1043" idx="0"/>
            <a:endCxn id="1045" idx="2"/>
          </p:cNvCxnSpPr>
          <p:nvPr/>
        </p:nvCxnSpPr>
        <p:spPr>
          <a:xfrm rot="-5400000">
            <a:off x="5717012" y="3131399"/>
            <a:ext cx="2391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52" name="Google Shape;1052;p112"/>
          <p:cNvCxnSpPr>
            <a:stCxn id="1048" idx="1"/>
            <a:endCxn id="1042" idx="3"/>
          </p:cNvCxnSpPr>
          <p:nvPr/>
        </p:nvCxnSpPr>
        <p:spPr>
          <a:xfrm flipH="1">
            <a:off x="6732896" y="3441529"/>
            <a:ext cx="509400" cy="3078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53" name="Google Shape;1053;p112"/>
          <p:cNvSpPr txBox="1"/>
          <p:nvPr/>
        </p:nvSpPr>
        <p:spPr>
          <a:xfrm>
            <a:off x="739875" y="993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Vierde aanpassing</a:t>
            </a:r>
            <a:endParaRPr sz="2200"/>
          </a:p>
        </p:txBody>
      </p:sp>
      <p:grpSp>
        <p:nvGrpSpPr>
          <p:cNvPr id="1054" name="Google Shape;1054;p112"/>
          <p:cNvGrpSpPr/>
          <p:nvPr/>
        </p:nvGrpSpPr>
        <p:grpSpPr>
          <a:xfrm>
            <a:off x="4953750" y="104437"/>
            <a:ext cx="1765035" cy="728127"/>
            <a:chOff x="1092698" y="3492239"/>
            <a:chExt cx="2722139" cy="1572289"/>
          </a:xfrm>
        </p:grpSpPr>
        <p:sp>
          <p:nvSpPr>
            <p:cNvPr id="1055" name="Google Shape;1055;p112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12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057" name="Google Shape;1057;p112"/>
          <p:cNvCxnSpPr>
            <a:stCxn id="1040" idx="0"/>
          </p:cNvCxnSpPr>
          <p:nvPr/>
        </p:nvCxnSpPr>
        <p:spPr>
          <a:xfrm rot="-5400000">
            <a:off x="3328445" y="1025302"/>
            <a:ext cx="1841100" cy="14040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112"/>
          <p:cNvCxnSpPr>
            <a:stCxn id="1055" idx="2"/>
            <a:endCxn id="1046" idx="0"/>
          </p:cNvCxnSpPr>
          <p:nvPr/>
        </p:nvCxnSpPr>
        <p:spPr>
          <a:xfrm rot="5400000">
            <a:off x="5771848" y="896914"/>
            <a:ext cx="130500" cy="18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059" name="Google Shape;1059;p112"/>
          <p:cNvGrpSpPr/>
          <p:nvPr/>
        </p:nvGrpSpPr>
        <p:grpSpPr>
          <a:xfrm>
            <a:off x="2618213" y="4174625"/>
            <a:ext cx="1857538" cy="926694"/>
            <a:chOff x="1119835" y="2817781"/>
            <a:chExt cx="2814452" cy="921900"/>
          </a:xfrm>
        </p:grpSpPr>
        <p:sp>
          <p:nvSpPr>
            <p:cNvPr id="1060" name="Google Shape;1060;p112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1061" name="Google Shape;1061;p112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062" name="Google Shape;1062;p112"/>
          <p:cNvCxnSpPr>
            <a:stCxn id="1061" idx="0"/>
            <a:endCxn id="1038" idx="2"/>
          </p:cNvCxnSpPr>
          <p:nvPr/>
        </p:nvCxnSpPr>
        <p:spPr>
          <a:xfrm rot="-5400000">
            <a:off x="3429732" y="4056725"/>
            <a:ext cx="2352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063" name="Google Shape;1063;p112"/>
          <p:cNvGrpSpPr/>
          <p:nvPr/>
        </p:nvGrpSpPr>
        <p:grpSpPr>
          <a:xfrm>
            <a:off x="7242271" y="4111175"/>
            <a:ext cx="1793091" cy="996209"/>
            <a:chOff x="1217350" y="2817775"/>
            <a:chExt cx="2716804" cy="1048200"/>
          </a:xfrm>
        </p:grpSpPr>
        <p:sp>
          <p:nvSpPr>
            <p:cNvPr id="1064" name="Google Shape;1064;p112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1065" name="Google Shape;1065;p112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066" name="Google Shape;1066;p112"/>
          <p:cNvCxnSpPr>
            <a:stCxn id="1065" idx="0"/>
            <a:endCxn id="1048" idx="2"/>
          </p:cNvCxnSpPr>
          <p:nvPr/>
        </p:nvCxnSpPr>
        <p:spPr>
          <a:xfrm rot="-5400000">
            <a:off x="8053318" y="40250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67" name="Google Shape;1067;p112"/>
          <p:cNvSpPr/>
          <p:nvPr/>
        </p:nvSpPr>
        <p:spPr>
          <a:xfrm>
            <a:off x="7209863" y="12545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1068" name="Google Shape;1068;p112"/>
          <p:cNvSpPr/>
          <p:nvPr/>
        </p:nvSpPr>
        <p:spPr>
          <a:xfrm>
            <a:off x="7209850" y="12545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69" name="Google Shape;1069;p112"/>
          <p:cNvSpPr/>
          <p:nvPr/>
        </p:nvSpPr>
        <p:spPr>
          <a:xfrm>
            <a:off x="7210150" y="1044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1070" name="Google Shape;1070;p112"/>
          <p:cNvSpPr/>
          <p:nvPr/>
        </p:nvSpPr>
        <p:spPr>
          <a:xfrm>
            <a:off x="7210150" y="1044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071" name="Google Shape;1071;p112"/>
          <p:cNvCxnSpPr>
            <a:stCxn id="1068" idx="0"/>
            <a:endCxn id="1069" idx="2"/>
          </p:cNvCxnSpPr>
          <p:nvPr/>
        </p:nvCxnSpPr>
        <p:spPr>
          <a:xfrm rot="-5400000">
            <a:off x="8062000" y="11773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72" name="Google Shape;1072;p112"/>
          <p:cNvSpPr/>
          <p:nvPr/>
        </p:nvSpPr>
        <p:spPr>
          <a:xfrm>
            <a:off x="0" y="0"/>
            <a:ext cx="638700" cy="531000"/>
          </a:xfrm>
          <a:prstGeom prst="rect">
            <a:avLst/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B979D"/>
                </a:solidFill>
              </a:rPr>
              <a:t>NA</a:t>
            </a:r>
            <a:endParaRPr b="1">
              <a:solidFill>
                <a:srgbClr val="2B979D"/>
              </a:solidFill>
            </a:endParaRPr>
          </a:p>
        </p:txBody>
      </p:sp>
      <p:sp>
        <p:nvSpPr>
          <p:cNvPr id="1073" name="Google Shape;1073;p112"/>
          <p:cNvSpPr txBox="1"/>
          <p:nvPr/>
        </p:nvSpPr>
        <p:spPr>
          <a:xfrm>
            <a:off x="501150" y="1681350"/>
            <a:ext cx="295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B786E"/>
                </a:solidFill>
              </a:rPr>
              <a:t>Om ervoor te zorgen dat de gebruikte terminologie voldoende breed begrepen kan worden, hernoemen we </a:t>
            </a:r>
            <a:r>
              <a:rPr lang="en" sz="1100" b="1" i="1">
                <a:solidFill>
                  <a:srgbClr val="1B786E"/>
                </a:solidFill>
              </a:rPr>
              <a:t>Arbeidscontract </a:t>
            </a:r>
            <a:r>
              <a:rPr lang="en" sz="1100" b="1">
                <a:solidFill>
                  <a:srgbClr val="1B786E"/>
                </a:solidFill>
              </a:rPr>
              <a:t>naar </a:t>
            </a:r>
            <a:r>
              <a:rPr lang="en" sz="1100" b="1" i="1">
                <a:solidFill>
                  <a:srgbClr val="1B786E"/>
                </a:solidFill>
              </a:rPr>
              <a:t>Arbeidsrelatie</a:t>
            </a:r>
            <a:endParaRPr sz="1100" b="1">
              <a:solidFill>
                <a:srgbClr val="1B786E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113"/>
          <p:cNvGrpSpPr/>
          <p:nvPr/>
        </p:nvGrpSpPr>
        <p:grpSpPr>
          <a:xfrm>
            <a:off x="501146" y="2943355"/>
            <a:ext cx="1793091" cy="996199"/>
            <a:chOff x="1217350" y="2802915"/>
            <a:chExt cx="2716804" cy="1063066"/>
          </a:xfrm>
        </p:grpSpPr>
        <p:sp>
          <p:nvSpPr>
            <p:cNvPr id="1079" name="Google Shape;1079;p113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1080" name="Google Shape;1080;p113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081" name="Google Shape;1081;p113"/>
          <p:cNvCxnSpPr>
            <a:stCxn id="1079" idx="3"/>
            <a:endCxn id="1082" idx="1"/>
          </p:cNvCxnSpPr>
          <p:nvPr/>
        </p:nvCxnSpPr>
        <p:spPr>
          <a:xfrm rot="10800000" flipH="1">
            <a:off x="2294237" y="3293621"/>
            <a:ext cx="291900" cy="154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113"/>
          <p:cNvGrpSpPr/>
          <p:nvPr/>
        </p:nvGrpSpPr>
        <p:grpSpPr>
          <a:xfrm>
            <a:off x="2586200" y="2647852"/>
            <a:ext cx="1921597" cy="1291599"/>
            <a:chOff x="1217345" y="2817775"/>
            <a:chExt cx="2911510" cy="1048206"/>
          </a:xfrm>
        </p:grpSpPr>
        <p:sp>
          <p:nvSpPr>
            <p:cNvPr id="1082" name="Google Shape;1082;p113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volledigeNaam: String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/verblijfplaats: Verblijfplaats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/geboorte: Date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fiscaal ten laste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feitelijk ten laste</a:t>
              </a:r>
              <a:endParaRPr sz="800"/>
            </a:p>
          </p:txBody>
        </p:sp>
        <p:sp>
          <p:nvSpPr>
            <p:cNvPr id="1084" name="Google Shape;1084;p113"/>
            <p:cNvSpPr/>
            <p:nvPr/>
          </p:nvSpPr>
          <p:spPr>
            <a:xfrm>
              <a:off x="1217345" y="2817775"/>
              <a:ext cx="2911500" cy="242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85" name="Google Shape;1085;p113"/>
          <p:cNvGrpSpPr/>
          <p:nvPr/>
        </p:nvGrpSpPr>
        <p:grpSpPr>
          <a:xfrm>
            <a:off x="4939718" y="3251249"/>
            <a:ext cx="1793088" cy="996209"/>
            <a:chOff x="1217350" y="2817775"/>
            <a:chExt cx="2716800" cy="1048200"/>
          </a:xfrm>
        </p:grpSpPr>
        <p:sp>
          <p:nvSpPr>
            <p:cNvPr id="1086" name="Google Shape;1086;p113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</p:txBody>
        </p:sp>
        <p:sp>
          <p:nvSpPr>
            <p:cNvPr id="1087" name="Google Shape;1087;p113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Arbeidsrelatie</a:t>
              </a:r>
              <a:endParaRPr sz="1000">
                <a:solidFill>
                  <a:schemeClr val="lt1"/>
                </a:solidFill>
              </a:endParaRPr>
            </a:p>
          </p:txBody>
        </p:sp>
      </p:grpSp>
      <p:grpSp>
        <p:nvGrpSpPr>
          <p:cNvPr id="1088" name="Google Shape;1088;p113"/>
          <p:cNvGrpSpPr/>
          <p:nvPr/>
        </p:nvGrpSpPr>
        <p:grpSpPr>
          <a:xfrm>
            <a:off x="4939722" y="963002"/>
            <a:ext cx="1793094" cy="2049101"/>
            <a:chOff x="1368742" y="2650846"/>
            <a:chExt cx="2716809" cy="1215002"/>
          </a:xfrm>
        </p:grpSpPr>
        <p:sp>
          <p:nvSpPr>
            <p:cNvPr id="1089" name="Google Shape;1089;p113"/>
            <p:cNvSpPr/>
            <p:nvPr/>
          </p:nvSpPr>
          <p:spPr>
            <a:xfrm>
              <a:off x="1368742" y="2650848"/>
              <a:ext cx="2716800" cy="121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basisloon: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nettoloon: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Voordelen alle aard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Voorheffingen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(Bijzondere) Bijdrage voor sociale zekerheid (rsz)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Vergoedingen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Eindejaarspremie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Vakantiegeld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Loonbeslag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90" name="Google Shape;1090;p113"/>
            <p:cNvSpPr/>
            <p:nvPr/>
          </p:nvSpPr>
          <p:spPr>
            <a:xfrm>
              <a:off x="1368751" y="2650846"/>
              <a:ext cx="2716800" cy="1551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91" name="Google Shape;1091;p113"/>
          <p:cNvGrpSpPr/>
          <p:nvPr/>
        </p:nvGrpSpPr>
        <p:grpSpPr>
          <a:xfrm>
            <a:off x="7242296" y="2943425"/>
            <a:ext cx="1793091" cy="996209"/>
            <a:chOff x="1217350" y="2817775"/>
            <a:chExt cx="2716804" cy="1048200"/>
          </a:xfrm>
        </p:grpSpPr>
        <p:sp>
          <p:nvSpPr>
            <p:cNvPr id="1092" name="Google Shape;1092;p113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1093" name="Google Shape;1093;p113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094" name="Google Shape;1094;p113"/>
          <p:cNvCxnSpPr>
            <a:stCxn id="1082" idx="3"/>
            <a:endCxn id="1086" idx="1"/>
          </p:cNvCxnSpPr>
          <p:nvPr/>
        </p:nvCxnSpPr>
        <p:spPr>
          <a:xfrm>
            <a:off x="4507797" y="3293655"/>
            <a:ext cx="432000" cy="4557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95" name="Google Shape;1095;p113"/>
          <p:cNvCxnSpPr>
            <a:stCxn id="1087" idx="0"/>
            <a:endCxn id="1089" idx="2"/>
          </p:cNvCxnSpPr>
          <p:nvPr/>
        </p:nvCxnSpPr>
        <p:spPr>
          <a:xfrm rot="-5400000">
            <a:off x="5717012" y="3131399"/>
            <a:ext cx="2391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96" name="Google Shape;1096;p113"/>
          <p:cNvCxnSpPr>
            <a:stCxn id="1092" idx="1"/>
            <a:endCxn id="1086" idx="3"/>
          </p:cNvCxnSpPr>
          <p:nvPr/>
        </p:nvCxnSpPr>
        <p:spPr>
          <a:xfrm flipH="1">
            <a:off x="6732896" y="3441529"/>
            <a:ext cx="509400" cy="3078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97" name="Google Shape;1097;p113"/>
          <p:cNvSpPr txBox="1"/>
          <p:nvPr/>
        </p:nvSpPr>
        <p:spPr>
          <a:xfrm>
            <a:off x="739875" y="993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Vijfde aanpassing</a:t>
            </a:r>
            <a:endParaRPr sz="2200"/>
          </a:p>
        </p:txBody>
      </p:sp>
      <p:grpSp>
        <p:nvGrpSpPr>
          <p:cNvPr id="1098" name="Google Shape;1098;p113"/>
          <p:cNvGrpSpPr/>
          <p:nvPr/>
        </p:nvGrpSpPr>
        <p:grpSpPr>
          <a:xfrm>
            <a:off x="4953750" y="104437"/>
            <a:ext cx="1765035" cy="728127"/>
            <a:chOff x="1092698" y="3492239"/>
            <a:chExt cx="2722139" cy="1572289"/>
          </a:xfrm>
        </p:grpSpPr>
        <p:sp>
          <p:nvSpPr>
            <p:cNvPr id="1099" name="Google Shape;1099;p113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13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01" name="Google Shape;1101;p113"/>
          <p:cNvCxnSpPr>
            <a:stCxn id="1084" idx="0"/>
          </p:cNvCxnSpPr>
          <p:nvPr/>
        </p:nvCxnSpPr>
        <p:spPr>
          <a:xfrm rot="-5400000">
            <a:off x="3328445" y="1025302"/>
            <a:ext cx="1841100" cy="14040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113"/>
          <p:cNvCxnSpPr>
            <a:stCxn id="1099" idx="2"/>
            <a:endCxn id="1090" idx="0"/>
          </p:cNvCxnSpPr>
          <p:nvPr/>
        </p:nvCxnSpPr>
        <p:spPr>
          <a:xfrm rot="5400000">
            <a:off x="5771848" y="896914"/>
            <a:ext cx="130500" cy="18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103" name="Google Shape;1103;p113"/>
          <p:cNvGrpSpPr/>
          <p:nvPr/>
        </p:nvGrpSpPr>
        <p:grpSpPr>
          <a:xfrm>
            <a:off x="2618213" y="4174625"/>
            <a:ext cx="1857538" cy="926694"/>
            <a:chOff x="1119835" y="2817781"/>
            <a:chExt cx="2814452" cy="921900"/>
          </a:xfrm>
        </p:grpSpPr>
        <p:sp>
          <p:nvSpPr>
            <p:cNvPr id="1104" name="Google Shape;1104;p113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1105" name="Google Shape;1105;p113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06" name="Google Shape;1106;p113"/>
          <p:cNvCxnSpPr>
            <a:stCxn id="1105" idx="0"/>
            <a:endCxn id="1082" idx="2"/>
          </p:cNvCxnSpPr>
          <p:nvPr/>
        </p:nvCxnSpPr>
        <p:spPr>
          <a:xfrm rot="-5400000">
            <a:off x="3429732" y="4056725"/>
            <a:ext cx="2352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107" name="Google Shape;1107;p113"/>
          <p:cNvGrpSpPr/>
          <p:nvPr/>
        </p:nvGrpSpPr>
        <p:grpSpPr>
          <a:xfrm>
            <a:off x="7242271" y="4111175"/>
            <a:ext cx="1793091" cy="996209"/>
            <a:chOff x="1217350" y="2817775"/>
            <a:chExt cx="2716804" cy="1048200"/>
          </a:xfrm>
        </p:grpSpPr>
        <p:sp>
          <p:nvSpPr>
            <p:cNvPr id="1108" name="Google Shape;1108;p113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1109" name="Google Shape;1109;p113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10" name="Google Shape;1110;p113"/>
          <p:cNvCxnSpPr>
            <a:stCxn id="1109" idx="0"/>
            <a:endCxn id="1092" idx="2"/>
          </p:cNvCxnSpPr>
          <p:nvPr/>
        </p:nvCxnSpPr>
        <p:spPr>
          <a:xfrm rot="-5400000">
            <a:off x="8053318" y="40250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11" name="Google Shape;1111;p113"/>
          <p:cNvSpPr/>
          <p:nvPr/>
        </p:nvSpPr>
        <p:spPr>
          <a:xfrm>
            <a:off x="7209863" y="12545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1112" name="Google Shape;1112;p113"/>
          <p:cNvSpPr/>
          <p:nvPr/>
        </p:nvSpPr>
        <p:spPr>
          <a:xfrm>
            <a:off x="7209850" y="12545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13" name="Google Shape;1113;p113"/>
          <p:cNvSpPr/>
          <p:nvPr/>
        </p:nvSpPr>
        <p:spPr>
          <a:xfrm>
            <a:off x="7210150" y="1044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1114" name="Google Shape;1114;p113"/>
          <p:cNvSpPr/>
          <p:nvPr/>
        </p:nvSpPr>
        <p:spPr>
          <a:xfrm>
            <a:off x="7210150" y="1044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115" name="Google Shape;1115;p113"/>
          <p:cNvCxnSpPr>
            <a:stCxn id="1112" idx="0"/>
            <a:endCxn id="1113" idx="2"/>
          </p:cNvCxnSpPr>
          <p:nvPr/>
        </p:nvCxnSpPr>
        <p:spPr>
          <a:xfrm rot="-5400000">
            <a:off x="8062000" y="11773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16" name="Google Shape;1116;p113"/>
          <p:cNvSpPr txBox="1"/>
          <p:nvPr/>
        </p:nvSpPr>
        <p:spPr>
          <a:xfrm>
            <a:off x="501150" y="1685813"/>
            <a:ext cx="2888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D04A02"/>
                </a:solidFill>
              </a:rPr>
              <a:t>Het concept Arbeidsrelatie moet specifieker en met meer detail gemodelleerd worden</a:t>
            </a:r>
            <a:endParaRPr sz="1100" b="1">
              <a:solidFill>
                <a:srgbClr val="D04A02"/>
              </a:solidFill>
            </a:endParaRPr>
          </a:p>
        </p:txBody>
      </p:sp>
      <p:sp>
        <p:nvSpPr>
          <p:cNvPr id="1117" name="Google Shape;1117;p113"/>
          <p:cNvSpPr/>
          <p:nvPr/>
        </p:nvSpPr>
        <p:spPr>
          <a:xfrm>
            <a:off x="0" y="0"/>
            <a:ext cx="638700" cy="522600"/>
          </a:xfrm>
          <a:prstGeom prst="rect">
            <a:avLst/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D04A02"/>
                </a:solidFill>
              </a:rPr>
              <a:t>VOOR</a:t>
            </a:r>
            <a:endParaRPr sz="1200" b="1">
              <a:solidFill>
                <a:srgbClr val="D04A02"/>
              </a:solidFill>
            </a:endParaRPr>
          </a:p>
        </p:txBody>
      </p:sp>
      <p:sp>
        <p:nvSpPr>
          <p:cNvPr id="1118" name="Google Shape;1118;p113"/>
          <p:cNvSpPr/>
          <p:nvPr/>
        </p:nvSpPr>
        <p:spPr>
          <a:xfrm>
            <a:off x="4851563" y="3166600"/>
            <a:ext cx="1983300" cy="1165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D04A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114"/>
          <p:cNvGrpSpPr/>
          <p:nvPr/>
        </p:nvGrpSpPr>
        <p:grpSpPr>
          <a:xfrm>
            <a:off x="501146" y="2943355"/>
            <a:ext cx="1793091" cy="996199"/>
            <a:chOff x="1217350" y="2802915"/>
            <a:chExt cx="2716804" cy="1063066"/>
          </a:xfrm>
        </p:grpSpPr>
        <p:sp>
          <p:nvSpPr>
            <p:cNvPr id="1124" name="Google Shape;1124;p114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1125" name="Google Shape;1125;p114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26" name="Google Shape;1126;p114"/>
          <p:cNvCxnSpPr>
            <a:stCxn id="1124" idx="3"/>
            <a:endCxn id="1127" idx="1"/>
          </p:cNvCxnSpPr>
          <p:nvPr/>
        </p:nvCxnSpPr>
        <p:spPr>
          <a:xfrm rot="10800000" flipH="1">
            <a:off x="2294237" y="3293621"/>
            <a:ext cx="291900" cy="154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128" name="Google Shape;1128;p114"/>
          <p:cNvGrpSpPr/>
          <p:nvPr/>
        </p:nvGrpSpPr>
        <p:grpSpPr>
          <a:xfrm>
            <a:off x="2586200" y="2647852"/>
            <a:ext cx="1921597" cy="1291599"/>
            <a:chOff x="1217345" y="2817775"/>
            <a:chExt cx="2911510" cy="1048206"/>
          </a:xfrm>
        </p:grpSpPr>
        <p:sp>
          <p:nvSpPr>
            <p:cNvPr id="1127" name="Google Shape;1127;p114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volledigeNaam: String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/verblijfplaats: Verblijfplaats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/geboorte: Date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fiscaal ten laste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feitelijk ten laste</a:t>
              </a:r>
              <a:endParaRPr sz="800"/>
            </a:p>
          </p:txBody>
        </p:sp>
        <p:sp>
          <p:nvSpPr>
            <p:cNvPr id="1129" name="Google Shape;1129;p114"/>
            <p:cNvSpPr/>
            <p:nvPr/>
          </p:nvSpPr>
          <p:spPr>
            <a:xfrm>
              <a:off x="1217345" y="2817775"/>
              <a:ext cx="2911500" cy="242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130" name="Google Shape;1130;p114"/>
          <p:cNvGrpSpPr/>
          <p:nvPr/>
        </p:nvGrpSpPr>
        <p:grpSpPr>
          <a:xfrm>
            <a:off x="4939718" y="3251249"/>
            <a:ext cx="1793088" cy="996209"/>
            <a:chOff x="1217350" y="2817775"/>
            <a:chExt cx="2716800" cy="1048200"/>
          </a:xfrm>
        </p:grpSpPr>
        <p:sp>
          <p:nvSpPr>
            <p:cNvPr id="1131" name="Google Shape;1131;p114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Duurtype</a:t>
              </a:r>
              <a:endParaRPr sz="800" b="1">
                <a:solidFill>
                  <a:srgbClr val="1B786E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Tewerkstellingstype</a:t>
              </a:r>
              <a:endParaRPr sz="800" b="1">
                <a:solidFill>
                  <a:srgbClr val="1B786E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Char char="+"/>
              </a:pPr>
              <a:r>
                <a:rPr lang="en" sz="800" b="1">
                  <a:solidFill>
                    <a:srgbClr val="1B786E"/>
                  </a:solidFill>
                </a:rPr>
                <a:t>Aanstellingstype</a:t>
              </a:r>
              <a:endParaRPr sz="800" b="1">
                <a:solidFill>
                  <a:srgbClr val="1B786E"/>
                </a:solidFill>
              </a:endParaRPr>
            </a:p>
          </p:txBody>
        </p:sp>
        <p:sp>
          <p:nvSpPr>
            <p:cNvPr id="1132" name="Google Shape;1132;p114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Arbeidsrelatie</a:t>
              </a:r>
              <a:endParaRPr sz="1000">
                <a:solidFill>
                  <a:schemeClr val="lt1"/>
                </a:solidFill>
              </a:endParaRPr>
            </a:p>
          </p:txBody>
        </p:sp>
      </p:grpSp>
      <p:grpSp>
        <p:nvGrpSpPr>
          <p:cNvPr id="1133" name="Google Shape;1133;p114"/>
          <p:cNvGrpSpPr/>
          <p:nvPr/>
        </p:nvGrpSpPr>
        <p:grpSpPr>
          <a:xfrm>
            <a:off x="4939722" y="963002"/>
            <a:ext cx="1793094" cy="2049101"/>
            <a:chOff x="1368742" y="2650846"/>
            <a:chExt cx="2716809" cy="1215002"/>
          </a:xfrm>
        </p:grpSpPr>
        <p:sp>
          <p:nvSpPr>
            <p:cNvPr id="1134" name="Google Shape;1134;p114"/>
            <p:cNvSpPr/>
            <p:nvPr/>
          </p:nvSpPr>
          <p:spPr>
            <a:xfrm>
              <a:off x="1368742" y="2650848"/>
              <a:ext cx="2716800" cy="121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basisloon: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nettoloon: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Voordelen alle aard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Voorheffingen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(Bijzondere) Bijdrage voor sociale zekerheid (rsz)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Vergoedingen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Eindejaarspremie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Vakantiegeld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Loonbeslag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35" name="Google Shape;1135;p114"/>
            <p:cNvSpPr/>
            <p:nvPr/>
          </p:nvSpPr>
          <p:spPr>
            <a:xfrm>
              <a:off x="1368751" y="2650846"/>
              <a:ext cx="2716800" cy="1551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136" name="Google Shape;1136;p114"/>
          <p:cNvGrpSpPr/>
          <p:nvPr/>
        </p:nvGrpSpPr>
        <p:grpSpPr>
          <a:xfrm>
            <a:off x="7242296" y="2943425"/>
            <a:ext cx="1793091" cy="996209"/>
            <a:chOff x="1217350" y="2817775"/>
            <a:chExt cx="2716804" cy="1048200"/>
          </a:xfrm>
        </p:grpSpPr>
        <p:sp>
          <p:nvSpPr>
            <p:cNvPr id="1137" name="Google Shape;1137;p114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1138" name="Google Shape;1138;p114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39" name="Google Shape;1139;p114"/>
          <p:cNvCxnSpPr>
            <a:stCxn id="1127" idx="3"/>
            <a:endCxn id="1131" idx="1"/>
          </p:cNvCxnSpPr>
          <p:nvPr/>
        </p:nvCxnSpPr>
        <p:spPr>
          <a:xfrm>
            <a:off x="4507797" y="3293655"/>
            <a:ext cx="432000" cy="4557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40" name="Google Shape;1140;p114"/>
          <p:cNvCxnSpPr>
            <a:stCxn id="1132" idx="0"/>
            <a:endCxn id="1134" idx="2"/>
          </p:cNvCxnSpPr>
          <p:nvPr/>
        </p:nvCxnSpPr>
        <p:spPr>
          <a:xfrm rot="-5400000">
            <a:off x="5717012" y="3131399"/>
            <a:ext cx="2391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114"/>
          <p:cNvCxnSpPr>
            <a:stCxn id="1137" idx="1"/>
            <a:endCxn id="1131" idx="3"/>
          </p:cNvCxnSpPr>
          <p:nvPr/>
        </p:nvCxnSpPr>
        <p:spPr>
          <a:xfrm flipH="1">
            <a:off x="6732896" y="3441529"/>
            <a:ext cx="509400" cy="3078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42" name="Google Shape;1142;p114"/>
          <p:cNvSpPr txBox="1"/>
          <p:nvPr/>
        </p:nvSpPr>
        <p:spPr>
          <a:xfrm>
            <a:off x="739875" y="993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Vijfde aanpassing</a:t>
            </a:r>
            <a:endParaRPr sz="2200"/>
          </a:p>
        </p:txBody>
      </p:sp>
      <p:grpSp>
        <p:nvGrpSpPr>
          <p:cNvPr id="1143" name="Google Shape;1143;p114"/>
          <p:cNvGrpSpPr/>
          <p:nvPr/>
        </p:nvGrpSpPr>
        <p:grpSpPr>
          <a:xfrm>
            <a:off x="4953750" y="104437"/>
            <a:ext cx="1765035" cy="728127"/>
            <a:chOff x="1092698" y="3492239"/>
            <a:chExt cx="2722139" cy="1572289"/>
          </a:xfrm>
        </p:grpSpPr>
        <p:sp>
          <p:nvSpPr>
            <p:cNvPr id="1144" name="Google Shape;1144;p114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14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46" name="Google Shape;1146;p114"/>
          <p:cNvCxnSpPr>
            <a:stCxn id="1129" idx="0"/>
          </p:cNvCxnSpPr>
          <p:nvPr/>
        </p:nvCxnSpPr>
        <p:spPr>
          <a:xfrm rot="-5400000">
            <a:off x="3328445" y="1025302"/>
            <a:ext cx="1841100" cy="14040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47" name="Google Shape;1147;p114"/>
          <p:cNvCxnSpPr>
            <a:stCxn id="1144" idx="2"/>
            <a:endCxn id="1135" idx="0"/>
          </p:cNvCxnSpPr>
          <p:nvPr/>
        </p:nvCxnSpPr>
        <p:spPr>
          <a:xfrm rot="5400000">
            <a:off x="5771848" y="896914"/>
            <a:ext cx="130500" cy="18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148" name="Google Shape;1148;p114"/>
          <p:cNvGrpSpPr/>
          <p:nvPr/>
        </p:nvGrpSpPr>
        <p:grpSpPr>
          <a:xfrm>
            <a:off x="2618213" y="4174625"/>
            <a:ext cx="1857538" cy="926694"/>
            <a:chOff x="1119835" y="2817781"/>
            <a:chExt cx="2814452" cy="921900"/>
          </a:xfrm>
        </p:grpSpPr>
        <p:sp>
          <p:nvSpPr>
            <p:cNvPr id="1149" name="Google Shape;1149;p114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1150" name="Google Shape;1150;p114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51" name="Google Shape;1151;p114"/>
          <p:cNvCxnSpPr>
            <a:stCxn id="1150" idx="0"/>
            <a:endCxn id="1127" idx="2"/>
          </p:cNvCxnSpPr>
          <p:nvPr/>
        </p:nvCxnSpPr>
        <p:spPr>
          <a:xfrm rot="-5400000">
            <a:off x="3429732" y="4056725"/>
            <a:ext cx="2352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114"/>
          <p:cNvGrpSpPr/>
          <p:nvPr/>
        </p:nvGrpSpPr>
        <p:grpSpPr>
          <a:xfrm>
            <a:off x="7242271" y="4111175"/>
            <a:ext cx="1793091" cy="996209"/>
            <a:chOff x="1217350" y="2817775"/>
            <a:chExt cx="2716804" cy="1048200"/>
          </a:xfrm>
        </p:grpSpPr>
        <p:sp>
          <p:nvSpPr>
            <p:cNvPr id="1153" name="Google Shape;1153;p114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1154" name="Google Shape;1154;p114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55" name="Google Shape;1155;p114"/>
          <p:cNvCxnSpPr>
            <a:stCxn id="1154" idx="0"/>
            <a:endCxn id="1137" idx="2"/>
          </p:cNvCxnSpPr>
          <p:nvPr/>
        </p:nvCxnSpPr>
        <p:spPr>
          <a:xfrm rot="-5400000">
            <a:off x="8053318" y="40250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56" name="Google Shape;1156;p114"/>
          <p:cNvSpPr/>
          <p:nvPr/>
        </p:nvSpPr>
        <p:spPr>
          <a:xfrm>
            <a:off x="7209863" y="12545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1157" name="Google Shape;1157;p114"/>
          <p:cNvSpPr/>
          <p:nvPr/>
        </p:nvSpPr>
        <p:spPr>
          <a:xfrm>
            <a:off x="7209850" y="12545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58" name="Google Shape;1158;p114"/>
          <p:cNvSpPr/>
          <p:nvPr/>
        </p:nvSpPr>
        <p:spPr>
          <a:xfrm>
            <a:off x="7210150" y="1044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1159" name="Google Shape;1159;p114"/>
          <p:cNvSpPr/>
          <p:nvPr/>
        </p:nvSpPr>
        <p:spPr>
          <a:xfrm>
            <a:off x="7210150" y="1044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160" name="Google Shape;1160;p114"/>
          <p:cNvCxnSpPr>
            <a:stCxn id="1157" idx="0"/>
            <a:endCxn id="1158" idx="2"/>
          </p:cNvCxnSpPr>
          <p:nvPr/>
        </p:nvCxnSpPr>
        <p:spPr>
          <a:xfrm rot="-5400000">
            <a:off x="8062000" y="11773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61" name="Google Shape;1161;p114"/>
          <p:cNvSpPr txBox="1"/>
          <p:nvPr/>
        </p:nvSpPr>
        <p:spPr>
          <a:xfrm>
            <a:off x="501150" y="1685813"/>
            <a:ext cx="28884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1B786E"/>
                </a:solidFill>
              </a:rPr>
              <a:t>We voegen daarom drie attributen toe aan het concept Arbeidsrelatie: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Duurtype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Tewerkstellingstype</a:t>
            </a:r>
            <a:endParaRPr sz="1100" b="1">
              <a:solidFill>
                <a:srgbClr val="1B786E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B786E"/>
              </a:buClr>
              <a:buSzPts val="1100"/>
              <a:buChar char="+"/>
            </a:pPr>
            <a:r>
              <a:rPr lang="en" sz="1100" b="1">
                <a:solidFill>
                  <a:srgbClr val="1B786E"/>
                </a:solidFill>
              </a:rPr>
              <a:t>Aanstellingstype</a:t>
            </a:r>
            <a:endParaRPr sz="1100" b="1">
              <a:solidFill>
                <a:srgbClr val="1B786E"/>
              </a:solidFill>
            </a:endParaRPr>
          </a:p>
        </p:txBody>
      </p:sp>
      <p:sp>
        <p:nvSpPr>
          <p:cNvPr id="1162" name="Google Shape;1162;p114"/>
          <p:cNvSpPr/>
          <p:nvPr/>
        </p:nvSpPr>
        <p:spPr>
          <a:xfrm>
            <a:off x="0" y="0"/>
            <a:ext cx="638700" cy="531000"/>
          </a:xfrm>
          <a:prstGeom prst="rect">
            <a:avLst/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B979D"/>
                </a:solidFill>
              </a:rPr>
              <a:t>NA</a:t>
            </a:r>
            <a:endParaRPr b="1">
              <a:solidFill>
                <a:srgbClr val="2B979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115"/>
          <p:cNvGrpSpPr/>
          <p:nvPr/>
        </p:nvGrpSpPr>
        <p:grpSpPr>
          <a:xfrm>
            <a:off x="501146" y="2943355"/>
            <a:ext cx="1793091" cy="996199"/>
            <a:chOff x="1217350" y="2802915"/>
            <a:chExt cx="2716804" cy="1063066"/>
          </a:xfrm>
        </p:grpSpPr>
        <p:sp>
          <p:nvSpPr>
            <p:cNvPr id="1168" name="Google Shape;1168;p115"/>
            <p:cNvSpPr/>
            <p:nvPr/>
          </p:nvSpPr>
          <p:spPr>
            <a:xfrm>
              <a:off x="1217354" y="2817781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gezinsadres: Adresvoorstelling</a:t>
              </a:r>
              <a:endParaRPr/>
            </a:p>
          </p:txBody>
        </p:sp>
        <p:sp>
          <p:nvSpPr>
            <p:cNvPr id="1169" name="Google Shape;1169;p115"/>
            <p:cNvSpPr/>
            <p:nvPr/>
          </p:nvSpPr>
          <p:spPr>
            <a:xfrm>
              <a:off x="1217350" y="280291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OSLO-Persoon::Gezin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70" name="Google Shape;1170;p115"/>
          <p:cNvCxnSpPr>
            <a:stCxn id="1168" idx="3"/>
            <a:endCxn id="1171" idx="1"/>
          </p:cNvCxnSpPr>
          <p:nvPr/>
        </p:nvCxnSpPr>
        <p:spPr>
          <a:xfrm rot="10800000" flipH="1">
            <a:off x="2294237" y="3293621"/>
            <a:ext cx="291900" cy="1548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172" name="Google Shape;1172;p115"/>
          <p:cNvGrpSpPr/>
          <p:nvPr/>
        </p:nvGrpSpPr>
        <p:grpSpPr>
          <a:xfrm>
            <a:off x="2586200" y="2647852"/>
            <a:ext cx="1921597" cy="1291599"/>
            <a:chOff x="1217345" y="2817775"/>
            <a:chExt cx="2911510" cy="1048206"/>
          </a:xfrm>
        </p:grpSpPr>
        <p:sp>
          <p:nvSpPr>
            <p:cNvPr id="1171" name="Google Shape;1171;p115"/>
            <p:cNvSpPr/>
            <p:nvPr/>
          </p:nvSpPr>
          <p:spPr>
            <a:xfrm>
              <a:off x="1217355" y="2817781"/>
              <a:ext cx="29115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volledigeNaam: String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/verblijfplaats: Verblijfplaats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/geboorte: Date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fiscaal ten laste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Aantal personen feitelijk ten laste</a:t>
              </a:r>
              <a:endParaRPr sz="800"/>
            </a:p>
          </p:txBody>
        </p:sp>
        <p:sp>
          <p:nvSpPr>
            <p:cNvPr id="1173" name="Google Shape;1173;p115"/>
            <p:cNvSpPr/>
            <p:nvPr/>
          </p:nvSpPr>
          <p:spPr>
            <a:xfrm>
              <a:off x="1217345" y="2817775"/>
              <a:ext cx="2911500" cy="242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174" name="Google Shape;1174;p115"/>
          <p:cNvGrpSpPr/>
          <p:nvPr/>
        </p:nvGrpSpPr>
        <p:grpSpPr>
          <a:xfrm>
            <a:off x="4939718" y="3251249"/>
            <a:ext cx="1793088" cy="996209"/>
            <a:chOff x="1217350" y="2817775"/>
            <a:chExt cx="2716800" cy="1048200"/>
          </a:xfrm>
        </p:grpSpPr>
        <p:sp>
          <p:nvSpPr>
            <p:cNvPr id="1175" name="Google Shape;1175;p115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Contractperiode: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Duurtype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Tewerkstellingstype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Aanstellingstype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76" name="Google Shape;1176;p115"/>
            <p:cNvSpPr/>
            <p:nvPr/>
          </p:nvSpPr>
          <p:spPr>
            <a:xfrm>
              <a:off x="1217350" y="2817775"/>
              <a:ext cx="2716800" cy="3144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Arbeidsrelatie</a:t>
              </a:r>
              <a:endParaRPr sz="1000">
                <a:solidFill>
                  <a:schemeClr val="lt1"/>
                </a:solidFill>
              </a:endParaRPr>
            </a:p>
          </p:txBody>
        </p:sp>
      </p:grpSp>
      <p:grpSp>
        <p:nvGrpSpPr>
          <p:cNvPr id="1177" name="Google Shape;1177;p115"/>
          <p:cNvGrpSpPr/>
          <p:nvPr/>
        </p:nvGrpSpPr>
        <p:grpSpPr>
          <a:xfrm>
            <a:off x="4939722" y="963002"/>
            <a:ext cx="1793094" cy="2049101"/>
            <a:chOff x="1368742" y="2650846"/>
            <a:chExt cx="2716809" cy="1215002"/>
          </a:xfrm>
        </p:grpSpPr>
        <p:sp>
          <p:nvSpPr>
            <p:cNvPr id="1178" name="Google Shape;1178;p115"/>
            <p:cNvSpPr/>
            <p:nvPr/>
          </p:nvSpPr>
          <p:spPr>
            <a:xfrm>
              <a:off x="1368742" y="2650848"/>
              <a:ext cx="2716800" cy="121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verloningsperiode: Periode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basisloon: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nettoloon: Decimal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Voordelen alle aard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Voorheffingen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(Bijzondere) Bijdrage voor sociale zekerheid (rsz)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Vergoedingen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Eindejaarspremie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Vakantiegeld</a:t>
              </a:r>
              <a:endParaRPr sz="800">
                <a:solidFill>
                  <a:schemeClr val="dk1"/>
                </a:solidFill>
              </a:endParaRPr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Char char="+"/>
              </a:pPr>
              <a:r>
                <a:rPr lang="en" sz="800">
                  <a:solidFill>
                    <a:schemeClr val="dk1"/>
                  </a:solidFill>
                </a:rPr>
                <a:t>Loonbeslag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79" name="Google Shape;1179;p115"/>
            <p:cNvSpPr/>
            <p:nvPr/>
          </p:nvSpPr>
          <p:spPr>
            <a:xfrm>
              <a:off x="1368751" y="2650846"/>
              <a:ext cx="2716800" cy="1551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Arbeidsloon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180" name="Google Shape;1180;p115"/>
          <p:cNvGrpSpPr/>
          <p:nvPr/>
        </p:nvGrpSpPr>
        <p:grpSpPr>
          <a:xfrm>
            <a:off x="7242296" y="2943425"/>
            <a:ext cx="1793091" cy="996209"/>
            <a:chOff x="1217350" y="2817775"/>
            <a:chExt cx="2716804" cy="1048200"/>
          </a:xfrm>
        </p:grpSpPr>
        <p:sp>
          <p:nvSpPr>
            <p:cNvPr id="1181" name="Google Shape;1181;p115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voorkeursnaam: TaalString</a:t>
              </a:r>
              <a:endParaRPr sz="800"/>
            </a:p>
          </p:txBody>
        </p:sp>
        <p:sp>
          <p:nvSpPr>
            <p:cNvPr id="1182" name="Google Shape;1182;p115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83" name="Google Shape;1183;p115"/>
          <p:cNvCxnSpPr>
            <a:stCxn id="1171" idx="3"/>
            <a:endCxn id="1175" idx="1"/>
          </p:cNvCxnSpPr>
          <p:nvPr/>
        </p:nvCxnSpPr>
        <p:spPr>
          <a:xfrm>
            <a:off x="4507797" y="3293655"/>
            <a:ext cx="432000" cy="4557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115"/>
          <p:cNvCxnSpPr>
            <a:stCxn id="1176" idx="0"/>
            <a:endCxn id="1178" idx="2"/>
          </p:cNvCxnSpPr>
          <p:nvPr/>
        </p:nvCxnSpPr>
        <p:spPr>
          <a:xfrm rot="-5400000">
            <a:off x="5717012" y="3131399"/>
            <a:ext cx="2391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115"/>
          <p:cNvCxnSpPr>
            <a:stCxn id="1181" idx="1"/>
            <a:endCxn id="1175" idx="3"/>
          </p:cNvCxnSpPr>
          <p:nvPr/>
        </p:nvCxnSpPr>
        <p:spPr>
          <a:xfrm flipH="1">
            <a:off x="6732896" y="3441529"/>
            <a:ext cx="509400" cy="3078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86" name="Google Shape;1186;p115"/>
          <p:cNvSpPr txBox="1"/>
          <p:nvPr/>
        </p:nvSpPr>
        <p:spPr>
          <a:xfrm>
            <a:off x="501150" y="99350"/>
            <a:ext cx="4603800" cy="7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Nieuwe iteratie model</a:t>
            </a:r>
            <a:endParaRPr sz="2200"/>
          </a:p>
        </p:txBody>
      </p:sp>
      <p:grpSp>
        <p:nvGrpSpPr>
          <p:cNvPr id="1187" name="Google Shape;1187;p115"/>
          <p:cNvGrpSpPr/>
          <p:nvPr/>
        </p:nvGrpSpPr>
        <p:grpSpPr>
          <a:xfrm>
            <a:off x="4953750" y="104437"/>
            <a:ext cx="1765035" cy="728127"/>
            <a:chOff x="1092698" y="3492239"/>
            <a:chExt cx="2722139" cy="1572289"/>
          </a:xfrm>
        </p:grpSpPr>
        <p:sp>
          <p:nvSpPr>
            <p:cNvPr id="1188" name="Google Shape;1188;p115"/>
            <p:cNvSpPr/>
            <p:nvPr/>
          </p:nvSpPr>
          <p:spPr>
            <a:xfrm>
              <a:off x="1098037" y="4016328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br>
                <a:rPr lang="en" sz="700"/>
              </a:b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15"/>
            <p:cNvSpPr/>
            <p:nvPr/>
          </p:nvSpPr>
          <p:spPr>
            <a:xfrm>
              <a:off x="1092698" y="3492239"/>
              <a:ext cx="2716800" cy="6453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Inkomst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90" name="Google Shape;1190;p115"/>
          <p:cNvCxnSpPr>
            <a:stCxn id="1173" idx="0"/>
          </p:cNvCxnSpPr>
          <p:nvPr/>
        </p:nvCxnSpPr>
        <p:spPr>
          <a:xfrm rot="-5400000">
            <a:off x="3328445" y="1025302"/>
            <a:ext cx="1841100" cy="1404000"/>
          </a:xfrm>
          <a:prstGeom prst="bentConnector3">
            <a:avLst>
              <a:gd name="adj1" fmla="val 10000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91" name="Google Shape;1191;p115"/>
          <p:cNvCxnSpPr>
            <a:stCxn id="1188" idx="2"/>
            <a:endCxn id="1179" idx="0"/>
          </p:cNvCxnSpPr>
          <p:nvPr/>
        </p:nvCxnSpPr>
        <p:spPr>
          <a:xfrm rot="5400000">
            <a:off x="5771848" y="896914"/>
            <a:ext cx="130500" cy="18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192" name="Google Shape;1192;p115"/>
          <p:cNvGrpSpPr/>
          <p:nvPr/>
        </p:nvGrpSpPr>
        <p:grpSpPr>
          <a:xfrm>
            <a:off x="2618213" y="4174625"/>
            <a:ext cx="1857538" cy="926694"/>
            <a:chOff x="1119835" y="2817781"/>
            <a:chExt cx="2814452" cy="921900"/>
          </a:xfrm>
        </p:grpSpPr>
        <p:sp>
          <p:nvSpPr>
            <p:cNvPr id="1193" name="Google Shape;1193;p115"/>
            <p:cNvSpPr/>
            <p:nvPr/>
          </p:nvSpPr>
          <p:spPr>
            <a:xfrm>
              <a:off x="1119835" y="2817781"/>
              <a:ext cx="2814300" cy="92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/domicilie: Domicilie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registratie: Identificator</a:t>
              </a:r>
              <a:endParaRPr sz="800"/>
            </a:p>
          </p:txBody>
        </p:sp>
        <p:sp>
          <p:nvSpPr>
            <p:cNvPr id="1194" name="Google Shape;1194;p115"/>
            <p:cNvSpPr/>
            <p:nvPr/>
          </p:nvSpPr>
          <p:spPr>
            <a:xfrm>
              <a:off x="1119987" y="2817781"/>
              <a:ext cx="2814300" cy="3402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OSLO-Persoon::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GeregistreerdPersoon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95" name="Google Shape;1195;p115"/>
          <p:cNvCxnSpPr>
            <a:stCxn id="1194" idx="0"/>
            <a:endCxn id="1171" idx="2"/>
          </p:cNvCxnSpPr>
          <p:nvPr/>
        </p:nvCxnSpPr>
        <p:spPr>
          <a:xfrm rot="-5400000">
            <a:off x="3429732" y="4056725"/>
            <a:ext cx="2352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196" name="Google Shape;1196;p115"/>
          <p:cNvGrpSpPr/>
          <p:nvPr/>
        </p:nvGrpSpPr>
        <p:grpSpPr>
          <a:xfrm>
            <a:off x="7242271" y="4111175"/>
            <a:ext cx="1793091" cy="996209"/>
            <a:chOff x="1217350" y="2817775"/>
            <a:chExt cx="2716804" cy="1048200"/>
          </a:xfrm>
        </p:grpSpPr>
        <p:sp>
          <p:nvSpPr>
            <p:cNvPr id="1197" name="Google Shape;1197;p115"/>
            <p:cNvSpPr/>
            <p:nvPr/>
          </p:nvSpPr>
          <p:spPr>
            <a:xfrm>
              <a:off x="1217350" y="2817775"/>
              <a:ext cx="2716800" cy="1048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registratie; Identificator</a:t>
              </a:r>
              <a:endParaRPr sz="800"/>
            </a:p>
            <a:p>
              <a:pPr marL="457200" lvl="0" indent="-279400" algn="l" rtl="0">
                <a:spcBef>
                  <a:spcPts val="0"/>
                </a:spcBef>
                <a:spcAft>
                  <a:spcPts val="0"/>
                </a:spcAft>
                <a:buSzPts val="800"/>
                <a:buChar char="+"/>
              </a:pPr>
              <a:r>
                <a:rPr lang="en" sz="800"/>
                <a:t>Rechtsvorm: Rechtsvorm </a:t>
              </a:r>
              <a:r>
                <a:rPr lang="en" sz="800">
                  <a:solidFill>
                    <a:srgbClr val="202124"/>
                  </a:solidFill>
                </a:rPr>
                <a:t>[0..1]</a:t>
              </a:r>
              <a:endParaRPr sz="400"/>
            </a:p>
          </p:txBody>
        </p:sp>
        <p:sp>
          <p:nvSpPr>
            <p:cNvPr id="1198" name="Google Shape;1198;p115"/>
            <p:cNvSpPr/>
            <p:nvPr/>
          </p:nvSpPr>
          <p:spPr>
            <a:xfrm>
              <a:off x="1217354" y="2817782"/>
              <a:ext cx="2716800" cy="359700"/>
            </a:xfrm>
            <a:prstGeom prst="rect">
              <a:avLst/>
            </a:prstGeom>
            <a:solidFill>
              <a:srgbClr val="0020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OSLO-Organisatie::</a:t>
              </a:r>
              <a:endParaRPr sz="10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GeregistreerdeOrganisatie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cxnSp>
        <p:nvCxnSpPr>
          <p:cNvPr id="1199" name="Google Shape;1199;p115"/>
          <p:cNvCxnSpPr>
            <a:stCxn id="1198" idx="0"/>
            <a:endCxn id="1181" idx="2"/>
          </p:cNvCxnSpPr>
          <p:nvPr/>
        </p:nvCxnSpPr>
        <p:spPr>
          <a:xfrm rot="-5400000">
            <a:off x="8053318" y="4025081"/>
            <a:ext cx="1716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00" name="Google Shape;1200;p115"/>
          <p:cNvSpPr/>
          <p:nvPr/>
        </p:nvSpPr>
        <p:spPr>
          <a:xfrm>
            <a:off x="7209863" y="1254550"/>
            <a:ext cx="1857600" cy="92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contractperiode:Periode</a:t>
            </a:r>
            <a:endParaRPr sz="800"/>
          </a:p>
        </p:txBody>
      </p:sp>
      <p:sp>
        <p:nvSpPr>
          <p:cNvPr id="1201" name="Google Shape;1201;p115"/>
          <p:cNvSpPr/>
          <p:nvPr/>
        </p:nvSpPr>
        <p:spPr>
          <a:xfrm>
            <a:off x="7209850" y="1254550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OSLO-Persoon::Domicilie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02" name="Google Shape;1202;p115"/>
          <p:cNvSpPr/>
          <p:nvPr/>
        </p:nvSpPr>
        <p:spPr>
          <a:xfrm>
            <a:off x="7210150" y="104425"/>
            <a:ext cx="1857600" cy="99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Char char="+"/>
            </a:pPr>
            <a:r>
              <a:rPr lang="en" sz="800"/>
              <a:t>verblijfsadres: Adresvoorstelling</a:t>
            </a:r>
            <a:endParaRPr sz="800"/>
          </a:p>
        </p:txBody>
      </p:sp>
      <p:sp>
        <p:nvSpPr>
          <p:cNvPr id="1203" name="Google Shape;1203;p115"/>
          <p:cNvSpPr/>
          <p:nvPr/>
        </p:nvSpPr>
        <p:spPr>
          <a:xfrm>
            <a:off x="7210150" y="104425"/>
            <a:ext cx="1857600" cy="2988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OSLO-Persoon::Verblijfplaats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204" name="Google Shape;1204;p115"/>
          <p:cNvCxnSpPr>
            <a:stCxn id="1201" idx="0"/>
            <a:endCxn id="1202" idx="2"/>
          </p:cNvCxnSpPr>
          <p:nvPr/>
        </p:nvCxnSpPr>
        <p:spPr>
          <a:xfrm rot="-5400000">
            <a:off x="8062000" y="1177300"/>
            <a:ext cx="153900" cy="600"/>
          </a:xfrm>
          <a:prstGeom prst="bent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16"/>
          <p:cNvSpPr txBox="1"/>
          <p:nvPr/>
        </p:nvSpPr>
        <p:spPr>
          <a:xfrm>
            <a:off x="628650" y="273853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highlight>
                  <a:schemeClr val="accent1"/>
                </a:highlight>
              </a:rPr>
              <a:t>Interactieve oefening</a:t>
            </a:r>
            <a:r>
              <a:rPr lang="en" sz="3200" b="1"/>
              <a:t> om specifieke vragen of opmerkingen te noteren</a:t>
            </a:r>
            <a:endParaRPr sz="2800" b="1"/>
          </a:p>
        </p:txBody>
      </p:sp>
      <p:pic>
        <p:nvPicPr>
          <p:cNvPr id="1210" name="Google Shape;1210;p116"/>
          <p:cNvPicPr preferRelativeResize="0"/>
          <p:nvPr/>
        </p:nvPicPr>
        <p:blipFill rotWithShape="1">
          <a:blip r:embed="rId3">
            <a:alphaModFix/>
          </a:blip>
          <a:srcRect t="129" b="119"/>
          <a:stretch/>
        </p:blipFill>
        <p:spPr>
          <a:xfrm>
            <a:off x="3764725" y="176447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16"/>
          <p:cNvSpPr txBox="1"/>
          <p:nvPr/>
        </p:nvSpPr>
        <p:spPr>
          <a:xfrm>
            <a:off x="628650" y="3744775"/>
            <a:ext cx="78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2" name="Google Shape;1212;p116"/>
          <p:cNvSpPr txBox="1"/>
          <p:nvPr/>
        </p:nvSpPr>
        <p:spPr>
          <a:xfrm>
            <a:off x="4075800" y="3379025"/>
            <a:ext cx="99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Mural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3" name="Google Shape;1213;p116"/>
          <p:cNvSpPr txBox="1"/>
          <p:nvPr/>
        </p:nvSpPr>
        <p:spPr>
          <a:xfrm>
            <a:off x="2035200" y="3881700"/>
            <a:ext cx="535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4" name="Google Shape;1214;p116"/>
          <p:cNvSpPr txBox="1"/>
          <p:nvPr/>
        </p:nvSpPr>
        <p:spPr>
          <a:xfrm>
            <a:off x="2239200" y="4037775"/>
            <a:ext cx="649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https://app.mural.co/t/beadvtc7549/m/beadvtc7549/1634138052816/3f8335faa92478bbb1a7d3203d44ae5bd2d11b3a?sender=udd1d98073199d5b322594571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117"/>
          <p:cNvGrpSpPr/>
          <p:nvPr/>
        </p:nvGrpSpPr>
        <p:grpSpPr>
          <a:xfrm>
            <a:off x="791825" y="1209932"/>
            <a:ext cx="2728519" cy="2723643"/>
            <a:chOff x="3183650" y="1227782"/>
            <a:chExt cx="2728519" cy="2723643"/>
          </a:xfrm>
        </p:grpSpPr>
        <p:sp>
          <p:nvSpPr>
            <p:cNvPr id="1220" name="Google Shape;1220;p117"/>
            <p:cNvSpPr/>
            <p:nvPr/>
          </p:nvSpPr>
          <p:spPr>
            <a:xfrm>
              <a:off x="3231819" y="1227782"/>
              <a:ext cx="2680350" cy="2687950"/>
            </a:xfrm>
            <a:custGeom>
              <a:avLst/>
              <a:gdLst/>
              <a:ahLst/>
              <a:cxnLst/>
              <a:rect l="l" t="t" r="r" b="b"/>
              <a:pathLst>
                <a:path w="704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4" y="706"/>
                  </a:lnTo>
                  <a:lnTo>
                    <a:pt x="704" y="0"/>
                  </a:lnTo>
                  <a:lnTo>
                    <a:pt x="0" y="0"/>
                  </a:lnTo>
                  <a:close/>
                  <a:moveTo>
                    <a:pt x="675" y="676"/>
                  </a:moveTo>
                  <a:lnTo>
                    <a:pt x="31" y="676"/>
                  </a:lnTo>
                  <a:lnTo>
                    <a:pt x="31" y="31"/>
                  </a:lnTo>
                  <a:lnTo>
                    <a:pt x="675" y="31"/>
                  </a:lnTo>
                  <a:lnTo>
                    <a:pt x="675" y="676"/>
                  </a:lnTo>
                  <a:close/>
                  <a:moveTo>
                    <a:pt x="654" y="303"/>
                  </a:moveTo>
                  <a:lnTo>
                    <a:pt x="633" y="303"/>
                  </a:lnTo>
                  <a:lnTo>
                    <a:pt x="633" y="272"/>
                  </a:lnTo>
                  <a:lnTo>
                    <a:pt x="602" y="272"/>
                  </a:lnTo>
                  <a:lnTo>
                    <a:pt x="602" y="229"/>
                  </a:lnTo>
                  <a:lnTo>
                    <a:pt x="56" y="229"/>
                  </a:lnTo>
                  <a:lnTo>
                    <a:pt x="56" y="477"/>
                  </a:lnTo>
                  <a:lnTo>
                    <a:pt x="602" y="477"/>
                  </a:lnTo>
                  <a:lnTo>
                    <a:pt x="602" y="441"/>
                  </a:lnTo>
                  <a:lnTo>
                    <a:pt x="633" y="441"/>
                  </a:lnTo>
                  <a:lnTo>
                    <a:pt x="633" y="414"/>
                  </a:lnTo>
                  <a:lnTo>
                    <a:pt x="654" y="414"/>
                  </a:lnTo>
                  <a:lnTo>
                    <a:pt x="654" y="303"/>
                  </a:lnTo>
                  <a:close/>
                  <a:moveTo>
                    <a:pt x="572" y="448"/>
                  </a:moveTo>
                  <a:lnTo>
                    <a:pt x="86" y="448"/>
                  </a:lnTo>
                  <a:lnTo>
                    <a:pt x="86" y="259"/>
                  </a:lnTo>
                  <a:lnTo>
                    <a:pt x="572" y="259"/>
                  </a:lnTo>
                  <a:lnTo>
                    <a:pt x="572" y="448"/>
                  </a:lnTo>
                  <a:close/>
                  <a:moveTo>
                    <a:pt x="108" y="278"/>
                  </a:moveTo>
                  <a:lnTo>
                    <a:pt x="187" y="278"/>
                  </a:lnTo>
                  <a:lnTo>
                    <a:pt x="187" y="427"/>
                  </a:lnTo>
                  <a:lnTo>
                    <a:pt x="108" y="427"/>
                  </a:lnTo>
                  <a:lnTo>
                    <a:pt x="108" y="278"/>
                  </a:lnTo>
                  <a:close/>
                </a:path>
              </a:pathLst>
            </a:custGeom>
            <a:solidFill>
              <a:srgbClr val="D04A0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17"/>
            <p:cNvSpPr/>
            <p:nvPr/>
          </p:nvSpPr>
          <p:spPr>
            <a:xfrm>
              <a:off x="3276300" y="1266125"/>
              <a:ext cx="2591400" cy="2649600"/>
            </a:xfrm>
            <a:prstGeom prst="rect">
              <a:avLst/>
            </a:prstGeom>
            <a:noFill/>
            <a:ln w="2286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17"/>
            <p:cNvSpPr/>
            <p:nvPr/>
          </p:nvSpPr>
          <p:spPr>
            <a:xfrm>
              <a:off x="3183650" y="3663725"/>
              <a:ext cx="2728500" cy="28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117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Een kleine pauze...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pic>
        <p:nvPicPr>
          <p:cNvPr id="1224" name="Google Shape;1224;p117"/>
          <p:cNvPicPr preferRelativeResize="0"/>
          <p:nvPr/>
        </p:nvPicPr>
        <p:blipFill rotWithShape="1">
          <a:blip r:embed="rId3">
            <a:alphaModFix/>
          </a:blip>
          <a:srcRect l="1220" r="1132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18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Welkom terug!</a:t>
            </a:r>
            <a:endParaRPr i="1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30" name="Google Shape;1230;p118"/>
          <p:cNvGrpSpPr/>
          <p:nvPr/>
        </p:nvGrpSpPr>
        <p:grpSpPr>
          <a:xfrm>
            <a:off x="805104" y="1217941"/>
            <a:ext cx="2699958" cy="2707619"/>
            <a:chOff x="3221304" y="1218766"/>
            <a:chExt cx="2699958" cy="2707619"/>
          </a:xfrm>
        </p:grpSpPr>
        <p:sp>
          <p:nvSpPr>
            <p:cNvPr id="1231" name="Google Shape;1231;p118"/>
            <p:cNvSpPr/>
            <p:nvPr/>
          </p:nvSpPr>
          <p:spPr>
            <a:xfrm>
              <a:off x="3221304" y="1218766"/>
              <a:ext cx="2699958" cy="2707619"/>
            </a:xfrm>
            <a:custGeom>
              <a:avLst/>
              <a:gdLst/>
              <a:ahLst/>
              <a:cxnLst/>
              <a:rect l="l" t="t" r="r" b="b"/>
              <a:pathLst>
                <a:path w="704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4" y="706"/>
                  </a:lnTo>
                  <a:lnTo>
                    <a:pt x="704" y="0"/>
                  </a:lnTo>
                  <a:lnTo>
                    <a:pt x="0" y="0"/>
                  </a:lnTo>
                  <a:close/>
                  <a:moveTo>
                    <a:pt x="673" y="676"/>
                  </a:moveTo>
                  <a:lnTo>
                    <a:pt x="29" y="676"/>
                  </a:lnTo>
                  <a:lnTo>
                    <a:pt x="29" y="31"/>
                  </a:lnTo>
                  <a:lnTo>
                    <a:pt x="673" y="31"/>
                  </a:lnTo>
                  <a:lnTo>
                    <a:pt x="673" y="676"/>
                  </a:lnTo>
                  <a:close/>
                  <a:moveTo>
                    <a:pt x="654" y="303"/>
                  </a:moveTo>
                  <a:lnTo>
                    <a:pt x="633" y="303"/>
                  </a:lnTo>
                  <a:lnTo>
                    <a:pt x="633" y="272"/>
                  </a:lnTo>
                  <a:lnTo>
                    <a:pt x="600" y="272"/>
                  </a:lnTo>
                  <a:lnTo>
                    <a:pt x="600" y="229"/>
                  </a:lnTo>
                  <a:lnTo>
                    <a:pt x="56" y="229"/>
                  </a:lnTo>
                  <a:lnTo>
                    <a:pt x="56" y="477"/>
                  </a:lnTo>
                  <a:lnTo>
                    <a:pt x="600" y="477"/>
                  </a:lnTo>
                  <a:lnTo>
                    <a:pt x="600" y="441"/>
                  </a:lnTo>
                  <a:lnTo>
                    <a:pt x="633" y="441"/>
                  </a:lnTo>
                  <a:lnTo>
                    <a:pt x="633" y="414"/>
                  </a:lnTo>
                  <a:lnTo>
                    <a:pt x="654" y="414"/>
                  </a:lnTo>
                  <a:lnTo>
                    <a:pt x="654" y="303"/>
                  </a:lnTo>
                  <a:close/>
                  <a:moveTo>
                    <a:pt x="571" y="448"/>
                  </a:moveTo>
                  <a:lnTo>
                    <a:pt x="85" y="448"/>
                  </a:lnTo>
                  <a:lnTo>
                    <a:pt x="85" y="259"/>
                  </a:lnTo>
                  <a:lnTo>
                    <a:pt x="571" y="259"/>
                  </a:lnTo>
                  <a:lnTo>
                    <a:pt x="571" y="448"/>
                  </a:lnTo>
                  <a:close/>
                  <a:moveTo>
                    <a:pt x="549" y="278"/>
                  </a:moveTo>
                  <a:lnTo>
                    <a:pt x="549" y="427"/>
                  </a:lnTo>
                  <a:lnTo>
                    <a:pt x="417" y="427"/>
                  </a:lnTo>
                  <a:lnTo>
                    <a:pt x="417" y="278"/>
                  </a:lnTo>
                  <a:lnTo>
                    <a:pt x="549" y="278"/>
                  </a:lnTo>
                  <a:close/>
                  <a:moveTo>
                    <a:pt x="261" y="278"/>
                  </a:moveTo>
                  <a:lnTo>
                    <a:pt x="395" y="278"/>
                  </a:lnTo>
                  <a:lnTo>
                    <a:pt x="395" y="427"/>
                  </a:lnTo>
                  <a:lnTo>
                    <a:pt x="261" y="427"/>
                  </a:lnTo>
                  <a:lnTo>
                    <a:pt x="261" y="278"/>
                  </a:lnTo>
                  <a:close/>
                  <a:moveTo>
                    <a:pt x="107" y="278"/>
                  </a:moveTo>
                  <a:lnTo>
                    <a:pt x="239" y="278"/>
                  </a:lnTo>
                  <a:lnTo>
                    <a:pt x="239" y="427"/>
                  </a:lnTo>
                  <a:lnTo>
                    <a:pt x="107" y="427"/>
                  </a:lnTo>
                  <a:lnTo>
                    <a:pt x="107" y="278"/>
                  </a:lnTo>
                  <a:close/>
                </a:path>
              </a:pathLst>
            </a:custGeom>
            <a:solidFill>
              <a:srgbClr val="D04A0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18"/>
            <p:cNvSpPr/>
            <p:nvPr/>
          </p:nvSpPr>
          <p:spPr>
            <a:xfrm>
              <a:off x="3285925" y="1303350"/>
              <a:ext cx="2583300" cy="2589300"/>
            </a:xfrm>
            <a:prstGeom prst="rect">
              <a:avLst/>
            </a:prstGeom>
            <a:noFill/>
            <a:ln w="2286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118"/>
          <p:cNvSpPr/>
          <p:nvPr/>
        </p:nvSpPr>
        <p:spPr>
          <a:xfrm>
            <a:off x="3056365" y="1178845"/>
            <a:ext cx="30447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4" name="Google Shape;1234;p118"/>
          <p:cNvPicPr preferRelativeResize="0"/>
          <p:nvPr/>
        </p:nvPicPr>
        <p:blipFill rotWithShape="1">
          <a:blip r:embed="rId3">
            <a:alphaModFix/>
          </a:blip>
          <a:srcRect l="25567" r="25572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19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Oefening op definities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1240" name="Google Shape;1240;p119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19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/>
          </a:p>
        </p:txBody>
      </p:sp>
      <p:sp>
        <p:nvSpPr>
          <p:cNvPr id="504" name="Google Shape;504;p93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505" name="Google Shape;505;p93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93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93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93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Geluid van het publiek is standaard </a:t>
            </a:r>
            <a:r>
              <a:rPr lang="en" sz="1600" b="1">
                <a:solidFill>
                  <a:srgbClr val="373636"/>
                </a:solidFill>
              </a:rPr>
              <a:t>gedempt</a:t>
            </a:r>
            <a:r>
              <a:rPr lang="en" sz="1600">
                <a:solidFill>
                  <a:srgbClr val="373636"/>
                </a:solidFill>
              </a:rPr>
              <a:t>.</a:t>
            </a:r>
            <a:endParaRPr/>
          </a:p>
        </p:txBody>
      </p:sp>
      <p:sp>
        <p:nvSpPr>
          <p:cNvPr id="509" name="Google Shape;509;p93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Vragen, opmerkingen en voorstellen kunnen via de chatfunctie meegedeeld worden. Interactie wordt aangemoedigd!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10" name="Google Shape;510;p93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Gebruik het </a:t>
            </a:r>
            <a:r>
              <a:rPr lang="en" sz="1600" b="1">
                <a:solidFill>
                  <a:srgbClr val="FFFFFF"/>
                </a:solidFill>
              </a:rPr>
              <a:t>handje</a:t>
            </a:r>
            <a:r>
              <a:rPr lang="en" sz="1600">
                <a:solidFill>
                  <a:srgbClr val="FFFFFF"/>
                </a:solidFill>
              </a:rPr>
              <a:t> als je iets wilt zeggen. Interactie wordt aangemoedigd!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1" name="Google Shape;511;p93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73636"/>
                </a:solidFill>
              </a:rPr>
              <a:t>Ja/nee vragen</a:t>
            </a:r>
            <a:r>
              <a:rPr lang="en" sz="1600">
                <a:solidFill>
                  <a:srgbClr val="373636"/>
                </a:solidFill>
              </a:rPr>
              <a:t> kunnen beantwoord worden via de chat:</a:t>
            </a: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Akkoord = +1</a:t>
            </a: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Niet akkoord = - 1</a:t>
            </a: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3636"/>
                </a:solidFill>
              </a:rPr>
              <a:t>Onverschillig = 0</a:t>
            </a:r>
            <a:endParaRPr sz="1600">
              <a:solidFill>
                <a:srgbClr val="373636"/>
              </a:solidFill>
            </a:endParaRPr>
          </a:p>
        </p:txBody>
      </p:sp>
      <p:sp>
        <p:nvSpPr>
          <p:cNvPr id="512" name="Google Shape;512;p93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93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93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3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7" name="Google Shape;517;p93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0"/>
          <p:cNvSpPr txBox="1"/>
          <p:nvPr/>
        </p:nvSpPr>
        <p:spPr>
          <a:xfrm>
            <a:off x="628650" y="273853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highlight>
                  <a:schemeClr val="accent1"/>
                </a:highlight>
              </a:rPr>
              <a:t>Interactieve oefening</a:t>
            </a:r>
            <a:r>
              <a:rPr lang="en" sz="3200" b="1"/>
              <a:t> om definities te bepalen</a:t>
            </a:r>
            <a:endParaRPr sz="2800" b="1"/>
          </a:p>
        </p:txBody>
      </p:sp>
      <p:pic>
        <p:nvPicPr>
          <p:cNvPr id="1247" name="Google Shape;1247;p120"/>
          <p:cNvPicPr preferRelativeResize="0"/>
          <p:nvPr/>
        </p:nvPicPr>
        <p:blipFill rotWithShape="1">
          <a:blip r:embed="rId3">
            <a:alphaModFix/>
          </a:blip>
          <a:srcRect t="129" b="119"/>
          <a:stretch/>
        </p:blipFill>
        <p:spPr>
          <a:xfrm>
            <a:off x="3764725" y="176447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20"/>
          <p:cNvSpPr txBox="1"/>
          <p:nvPr/>
        </p:nvSpPr>
        <p:spPr>
          <a:xfrm>
            <a:off x="628650" y="3744775"/>
            <a:ext cx="78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9" name="Google Shape;1249;p120"/>
          <p:cNvSpPr txBox="1"/>
          <p:nvPr/>
        </p:nvSpPr>
        <p:spPr>
          <a:xfrm>
            <a:off x="4075800" y="3379025"/>
            <a:ext cx="99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Mural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0" name="Google Shape;1250;p120"/>
          <p:cNvSpPr txBox="1"/>
          <p:nvPr/>
        </p:nvSpPr>
        <p:spPr>
          <a:xfrm>
            <a:off x="2379275" y="4063000"/>
            <a:ext cx="64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https://app.mural.co/t/beadvtc7549/m/beadvtc7549/1634138052816/3f8335faa92478bbb1a7d3203d44ae5bd2d11b3a?sender=udd1d98073199d5b322594571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21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Oefening op DmfA model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1256" name="Google Shape;1256;p121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21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22"/>
          <p:cNvSpPr txBox="1"/>
          <p:nvPr/>
        </p:nvSpPr>
        <p:spPr>
          <a:xfrm>
            <a:off x="628650" y="273853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highlight>
                  <a:schemeClr val="accent1"/>
                </a:highlight>
              </a:rPr>
              <a:t>DmfA: wat?</a:t>
            </a:r>
            <a:endParaRPr sz="2800" b="1"/>
          </a:p>
        </p:txBody>
      </p:sp>
      <p:sp>
        <p:nvSpPr>
          <p:cNvPr id="1263" name="Google Shape;1263;p122"/>
          <p:cNvSpPr txBox="1"/>
          <p:nvPr/>
        </p:nvSpPr>
        <p:spPr>
          <a:xfrm>
            <a:off x="628650" y="3744775"/>
            <a:ext cx="78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4" name="Google Shape;1264;p122"/>
          <p:cNvSpPr txBox="1"/>
          <p:nvPr/>
        </p:nvSpPr>
        <p:spPr>
          <a:xfrm>
            <a:off x="2035200" y="3881700"/>
            <a:ext cx="535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5" name="Google Shape;1265;p122"/>
          <p:cNvSpPr txBox="1"/>
          <p:nvPr/>
        </p:nvSpPr>
        <p:spPr>
          <a:xfrm>
            <a:off x="740050" y="1243325"/>
            <a:ext cx="77190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= Déclaration multifonctionelle / multifunctionele Aangifte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Via DmfA dient de </a:t>
            </a:r>
            <a:r>
              <a:rPr lang="en" sz="1100" b="1"/>
              <a:t>werkgever </a:t>
            </a:r>
            <a:r>
              <a:rPr lang="en" sz="1100"/>
              <a:t>de </a:t>
            </a:r>
            <a:r>
              <a:rPr lang="en" sz="1100" b="1"/>
              <a:t>loon- en arbeidstijdgegevens</a:t>
            </a:r>
            <a:r>
              <a:rPr lang="en" sz="1100"/>
              <a:t> van zijn </a:t>
            </a:r>
            <a:r>
              <a:rPr lang="en" sz="1100" b="1"/>
              <a:t>werknemers</a:t>
            </a:r>
            <a:r>
              <a:rPr lang="en" sz="1100"/>
              <a:t> in bij de RSZ.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Multifunctioneel</a:t>
            </a:r>
            <a:r>
              <a:rPr lang="en" sz="1100"/>
              <a:t>: alle sociale zekerheidsinstellingen werken hiermee: de gegevens moeten niet apart door verschillende instellingen worden opgevraagd.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Gebruikt in</a:t>
            </a:r>
            <a:r>
              <a:rPr lang="en" sz="1100" b="1"/>
              <a:t> verschillende sectoren</a:t>
            </a:r>
            <a:r>
              <a:rPr lang="en" sz="1100"/>
              <a:t>: ziekteverzekering, werkloosheid, pensioenen, beroepsrisico’s, kinderbijslag en jaarlijkse vakantie.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DmfA vormt </a:t>
            </a:r>
            <a:r>
              <a:rPr lang="en" sz="1100" b="1"/>
              <a:t>één geheel</a:t>
            </a:r>
            <a:r>
              <a:rPr lang="en" sz="1100"/>
              <a:t> met </a:t>
            </a:r>
            <a:r>
              <a:rPr lang="en" sz="1100" b="1"/>
              <a:t>Dimona en de ASR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Dimona - Déclaration immédiate/onmiddellijke aangifte</a:t>
            </a:r>
            <a:endParaRPr sz="110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Bevat de gegevens over het begin en het einde van de arbeidsrelatie met een personeelslid.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ASR - Aangifte van Sociale Risico’s</a:t>
            </a:r>
            <a:endParaRPr sz="110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Dit wordt specifiek voor het sociale risico waarop het van toepassing gedaan. Bv. een werknemer die een arbeidsongeval krijgt.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23"/>
          <p:cNvSpPr txBox="1"/>
          <p:nvPr/>
        </p:nvSpPr>
        <p:spPr>
          <a:xfrm>
            <a:off x="628650" y="273853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highlight>
                  <a:schemeClr val="accent1"/>
                </a:highlight>
              </a:rPr>
              <a:t>Interactieve oefening</a:t>
            </a:r>
            <a:r>
              <a:rPr lang="en" sz="3200" b="1"/>
              <a:t> om definities te bepalen</a:t>
            </a:r>
            <a:endParaRPr sz="2800" b="1"/>
          </a:p>
        </p:txBody>
      </p:sp>
      <p:pic>
        <p:nvPicPr>
          <p:cNvPr id="1271" name="Google Shape;1271;p123"/>
          <p:cNvPicPr preferRelativeResize="0"/>
          <p:nvPr/>
        </p:nvPicPr>
        <p:blipFill rotWithShape="1">
          <a:blip r:embed="rId3">
            <a:alphaModFix/>
          </a:blip>
          <a:srcRect t="129" b="119"/>
          <a:stretch/>
        </p:blipFill>
        <p:spPr>
          <a:xfrm>
            <a:off x="3764725" y="176447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23"/>
          <p:cNvSpPr txBox="1"/>
          <p:nvPr/>
        </p:nvSpPr>
        <p:spPr>
          <a:xfrm>
            <a:off x="628650" y="3744775"/>
            <a:ext cx="78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3" name="Google Shape;1273;p123"/>
          <p:cNvSpPr txBox="1"/>
          <p:nvPr/>
        </p:nvSpPr>
        <p:spPr>
          <a:xfrm>
            <a:off x="4075800" y="3379025"/>
            <a:ext cx="99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Mural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4" name="Google Shape;1274;p123"/>
          <p:cNvSpPr txBox="1"/>
          <p:nvPr/>
        </p:nvSpPr>
        <p:spPr>
          <a:xfrm>
            <a:off x="2286825" y="4018475"/>
            <a:ext cx="666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https://app.mural.co/t/beadvtc7549/m/beadvtc7549/1634138052816/3f8335faa92478bbb1a7d3203d44ae5bd2d11b3a?sender=uebe47a55b4237413c26d5449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4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Q&amp;A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1280" name="Google Shape;1280;p12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24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25"/>
          <p:cNvSpPr txBox="1"/>
          <p:nvPr/>
        </p:nvSpPr>
        <p:spPr>
          <a:xfrm>
            <a:off x="645459" y="486450"/>
            <a:ext cx="193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 ... ?</a:t>
            </a:r>
            <a:endParaRPr/>
          </a:p>
        </p:txBody>
      </p:sp>
      <p:sp>
        <p:nvSpPr>
          <p:cNvPr id="1288" name="Google Shape;1288;p125"/>
          <p:cNvSpPr txBox="1"/>
          <p:nvPr/>
        </p:nvSpPr>
        <p:spPr>
          <a:xfrm>
            <a:off x="2041712" y="948116"/>
            <a:ext cx="26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... toevoegen ?</a:t>
            </a:r>
            <a:endParaRPr/>
          </a:p>
        </p:txBody>
      </p:sp>
      <p:sp>
        <p:nvSpPr>
          <p:cNvPr id="1289" name="Google Shape;1289;p125"/>
          <p:cNvSpPr txBox="1"/>
          <p:nvPr/>
        </p:nvSpPr>
        <p:spPr>
          <a:xfrm>
            <a:off x="4769224" y="486449"/>
            <a:ext cx="222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... ?</a:t>
            </a:r>
            <a:endParaRPr/>
          </a:p>
        </p:txBody>
      </p:sp>
      <p:sp>
        <p:nvSpPr>
          <p:cNvPr id="1290" name="Google Shape;1290;p125"/>
          <p:cNvSpPr txBox="1"/>
          <p:nvPr/>
        </p:nvSpPr>
        <p:spPr>
          <a:xfrm>
            <a:off x="6313045" y="948115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... 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26"/>
          <p:cNvSpPr/>
          <p:nvPr/>
        </p:nvSpPr>
        <p:spPr>
          <a:xfrm>
            <a:off x="628638" y="4349115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6" name="Google Shape;1296;p126"/>
          <p:cNvGrpSpPr/>
          <p:nvPr/>
        </p:nvGrpSpPr>
        <p:grpSpPr>
          <a:xfrm>
            <a:off x="641992" y="1367322"/>
            <a:ext cx="478299" cy="478299"/>
            <a:chOff x="4640263" y="1219200"/>
            <a:chExt cx="123825" cy="123825"/>
          </a:xfrm>
        </p:grpSpPr>
        <p:sp>
          <p:nvSpPr>
            <p:cNvPr id="1297" name="Google Shape;1297;p126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26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26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26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26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2" name="Google Shape;1302;p126"/>
          <p:cNvGrpSpPr/>
          <p:nvPr/>
        </p:nvGrpSpPr>
        <p:grpSpPr>
          <a:xfrm>
            <a:off x="630430" y="1988262"/>
            <a:ext cx="470610" cy="478327"/>
            <a:chOff x="6215424" y="4028218"/>
            <a:chExt cx="202814" cy="206140"/>
          </a:xfrm>
        </p:grpSpPr>
        <p:sp>
          <p:nvSpPr>
            <p:cNvPr id="1303" name="Google Shape;1303;p126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26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26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26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26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8" name="Google Shape;1308;p126"/>
          <p:cNvGrpSpPr/>
          <p:nvPr/>
        </p:nvGrpSpPr>
        <p:grpSpPr>
          <a:xfrm>
            <a:off x="646650" y="3229512"/>
            <a:ext cx="479163" cy="478593"/>
            <a:chOff x="4148138" y="53975"/>
            <a:chExt cx="1335088" cy="1333500"/>
          </a:xfrm>
        </p:grpSpPr>
        <p:sp>
          <p:nvSpPr>
            <p:cNvPr id="1309" name="Google Shape;1309;p126"/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26"/>
            <p:cNvSpPr/>
            <p:nvPr/>
          </p:nvSpPr>
          <p:spPr>
            <a:xfrm>
              <a:off x="4148138" y="53975"/>
              <a:ext cx="1335088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1" name="Google Shape;1311;p126"/>
          <p:cNvGrpSpPr/>
          <p:nvPr/>
        </p:nvGrpSpPr>
        <p:grpSpPr>
          <a:xfrm>
            <a:off x="636286" y="2611398"/>
            <a:ext cx="471655" cy="471655"/>
            <a:chOff x="4287838" y="1854201"/>
            <a:chExt cx="149225" cy="149225"/>
          </a:xfrm>
        </p:grpSpPr>
        <p:sp>
          <p:nvSpPr>
            <p:cNvPr id="1312" name="Google Shape;1312;p126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3" name="Google Shape;1313;p126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314" name="Google Shape;1314;p126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1315" name="Google Shape;1315;p126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6" name="Google Shape;1316;p126"/>
          <p:cNvSpPr txBox="1"/>
          <p:nvPr/>
        </p:nvSpPr>
        <p:spPr>
          <a:xfrm>
            <a:off x="1267626" y="1438900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</a:t>
            </a:r>
            <a:r>
              <a:rPr lang="en" sz="1600"/>
              <a:t> thematische 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werkgroep.</a:t>
            </a:r>
            <a:endParaRPr/>
          </a:p>
        </p:txBody>
      </p:sp>
      <p:sp>
        <p:nvSpPr>
          <p:cNvPr id="1317" name="Google Shape;1317;p126"/>
          <p:cNvSpPr txBox="1"/>
          <p:nvPr/>
        </p:nvSpPr>
        <p:spPr>
          <a:xfrm>
            <a:off x="1267625" y="2035950"/>
            <a:ext cx="746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 </a:t>
            </a:r>
            <a:r>
              <a:rPr lang="en" sz="1600" u="none">
                <a:solidFill>
                  <a:srgbClr val="000000"/>
                </a:solidFill>
              </a:rPr>
              <a:t>verslag 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van deze werkgroep. Feedback is zeker welkom!</a:t>
            </a:r>
            <a:endParaRPr/>
          </a:p>
        </p:txBody>
      </p:sp>
      <p:sp>
        <p:nvSpPr>
          <p:cNvPr id="1318" name="Google Shape;1318;p126"/>
          <p:cNvSpPr txBox="1"/>
          <p:nvPr/>
        </p:nvSpPr>
        <p:spPr>
          <a:xfrm>
            <a:off x="1267574" y="267787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via e-mai</a:t>
            </a:r>
            <a:r>
              <a:rPr lang="en" sz="1600"/>
              <a:t>l en 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GitHub!</a:t>
            </a:r>
            <a:endParaRPr/>
          </a:p>
        </p:txBody>
      </p:sp>
      <p:sp>
        <p:nvSpPr>
          <p:cNvPr id="1319" name="Google Shape;1319;p126"/>
          <p:cNvSpPr txBox="1"/>
          <p:nvPr/>
        </p:nvSpPr>
        <p:spPr>
          <a:xfrm>
            <a:off x="1267624" y="319694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Spoedig eerste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versie van </a:t>
            </a:r>
            <a:r>
              <a:rPr lang="en" sz="1600"/>
              <a:t>een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semantisch model </a:t>
            </a:r>
            <a:r>
              <a:rPr lang="en" sz="1600"/>
              <a:t>publiceren op GitHub. Hier is feedback ook zeker welkom!</a:t>
            </a:r>
            <a:endParaRPr/>
          </a:p>
        </p:txBody>
      </p:sp>
      <p:sp>
        <p:nvSpPr>
          <p:cNvPr id="1320" name="Google Shape;1320;p12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27"/>
          <p:cNvSpPr txBox="1"/>
          <p:nvPr/>
        </p:nvSpPr>
        <p:spPr>
          <a:xfrm>
            <a:off x="628651" y="1346447"/>
            <a:ext cx="37662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127"/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127"/>
          <p:cNvSpPr txBox="1"/>
          <p:nvPr/>
        </p:nvSpPr>
        <p:spPr>
          <a:xfrm>
            <a:off x="834191" y="2439483"/>
            <a:ext cx="35607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gegeven worden via mail naar onderstaande contacten:</a:t>
            </a:r>
            <a:endParaRPr sz="1300">
              <a:solidFill>
                <a:schemeClr val="dk1"/>
              </a:solidFill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yves.meersmans@vlaanderen.be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/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laurens.vercauteren@vlaanderen.be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eva.derore@vlaanderen.be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28" name="Google Shape;1328;p127"/>
          <p:cNvSpPr txBox="1"/>
          <p:nvPr/>
        </p:nvSpPr>
        <p:spPr>
          <a:xfrm>
            <a:off x="4950298" y="1346447"/>
            <a:ext cx="3766200" cy="30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9" name="Google Shape;1329;p1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27"/>
          <p:cNvSpPr txBox="1"/>
          <p:nvPr/>
        </p:nvSpPr>
        <p:spPr>
          <a:xfrm>
            <a:off x="5114189" y="2439483"/>
            <a:ext cx="335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 kan gegeven worden via GitHub op onderstaande link: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7"/>
              </a:rPr>
              <a:t>https://github.com/Informatievlaanderen/OSLOthema-loongegevens</a:t>
            </a:r>
            <a:r>
              <a:rPr lang="en" sz="1500">
                <a:solidFill>
                  <a:schemeClr val="lt1"/>
                </a:solidFill>
              </a:rPr>
              <a:t> 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12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/>
          </a:p>
        </p:txBody>
      </p:sp>
      <p:sp>
        <p:nvSpPr>
          <p:cNvPr id="1332" name="Google Shape;1332;p127"/>
          <p:cNvSpPr/>
          <p:nvPr/>
        </p:nvSpPr>
        <p:spPr>
          <a:xfrm>
            <a:off x="573605" y="4385733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28"/>
          <p:cNvSpPr txBox="1"/>
          <p:nvPr/>
        </p:nvSpPr>
        <p:spPr>
          <a:xfrm>
            <a:off x="628650" y="80149"/>
            <a:ext cx="78867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Thematische werkgroepen (OSLO)</a:t>
            </a:r>
            <a:endParaRPr/>
          </a:p>
        </p:txBody>
      </p:sp>
      <p:sp>
        <p:nvSpPr>
          <p:cNvPr id="1338" name="Google Shape;1338;p128"/>
          <p:cNvSpPr/>
          <p:nvPr/>
        </p:nvSpPr>
        <p:spPr>
          <a:xfrm>
            <a:off x="573605" y="4385733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28"/>
          <p:cNvSpPr/>
          <p:nvPr/>
        </p:nvSpPr>
        <p:spPr>
          <a:xfrm rot="5400000">
            <a:off x="8469425" y="2485620"/>
            <a:ext cx="321600" cy="177900"/>
          </a:xfrm>
          <a:prstGeom prst="triangle">
            <a:avLst>
              <a:gd name="adj" fmla="val 50000"/>
            </a:avLst>
          </a:prstGeom>
          <a:solidFill>
            <a:srgbClr val="6B6B6B"/>
          </a:solidFill>
          <a:ln>
            <a:noFill/>
          </a:ln>
        </p:spPr>
        <p:txBody>
          <a:bodyPr spcFirstLastPara="1" wrap="square" lIns="51400" tIns="25700" rIns="51400" bIns="2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0" name="Google Shape;1340;p128"/>
          <p:cNvCxnSpPr/>
          <p:nvPr/>
        </p:nvCxnSpPr>
        <p:spPr>
          <a:xfrm>
            <a:off x="2401465" y="2663716"/>
            <a:ext cx="0" cy="547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1341" name="Google Shape;1341;p128"/>
          <p:cNvSpPr txBox="1"/>
          <p:nvPr/>
        </p:nvSpPr>
        <p:spPr>
          <a:xfrm>
            <a:off x="941200" y="2485210"/>
            <a:ext cx="19482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September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128"/>
          <p:cNvSpPr txBox="1"/>
          <p:nvPr/>
        </p:nvSpPr>
        <p:spPr>
          <a:xfrm>
            <a:off x="2889502" y="2482491"/>
            <a:ext cx="19482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Oktober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128"/>
          <p:cNvSpPr txBox="1"/>
          <p:nvPr/>
        </p:nvSpPr>
        <p:spPr>
          <a:xfrm>
            <a:off x="6661722" y="2485182"/>
            <a:ext cx="19482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December</a:t>
            </a:r>
            <a:endParaRPr sz="9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4" name="Google Shape;1344;p128"/>
          <p:cNvCxnSpPr/>
          <p:nvPr/>
        </p:nvCxnSpPr>
        <p:spPr>
          <a:xfrm flipH="1">
            <a:off x="3860455" y="1860110"/>
            <a:ext cx="6300" cy="6189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1345" name="Google Shape;1345;p128"/>
          <p:cNvSpPr txBox="1"/>
          <p:nvPr/>
        </p:nvSpPr>
        <p:spPr>
          <a:xfrm>
            <a:off x="5031938" y="2926778"/>
            <a:ext cx="10284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3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28"/>
          <p:cNvSpPr txBox="1"/>
          <p:nvPr/>
        </p:nvSpPr>
        <p:spPr>
          <a:xfrm>
            <a:off x="1150729" y="2793592"/>
            <a:ext cx="108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lang="en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28"/>
          <p:cNvSpPr txBox="1"/>
          <p:nvPr/>
        </p:nvSpPr>
        <p:spPr>
          <a:xfrm>
            <a:off x="7395404" y="1860110"/>
            <a:ext cx="108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4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28"/>
          <p:cNvSpPr txBox="1"/>
          <p:nvPr/>
        </p:nvSpPr>
        <p:spPr>
          <a:xfrm>
            <a:off x="4840497" y="2482435"/>
            <a:ext cx="18213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November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28"/>
          <p:cNvSpPr txBox="1"/>
          <p:nvPr/>
        </p:nvSpPr>
        <p:spPr>
          <a:xfrm>
            <a:off x="3950439" y="1667358"/>
            <a:ext cx="108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lang="en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0" name="Google Shape;1350;p128"/>
          <p:cNvCxnSpPr/>
          <p:nvPr/>
        </p:nvCxnSpPr>
        <p:spPr>
          <a:xfrm>
            <a:off x="6167702" y="2663715"/>
            <a:ext cx="0" cy="4077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1351" name="Google Shape;1351;p128"/>
          <p:cNvSpPr txBox="1"/>
          <p:nvPr/>
        </p:nvSpPr>
        <p:spPr>
          <a:xfrm>
            <a:off x="536175" y="4123575"/>
            <a:ext cx="8425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Vergeet niet </a:t>
            </a:r>
            <a:r>
              <a:rPr lang="en" sz="1800" b="1">
                <a:solidFill>
                  <a:srgbClr val="FF0000"/>
                </a:solidFill>
              </a:rPr>
              <a:t>in te schrijven</a:t>
            </a:r>
            <a:r>
              <a:rPr lang="en" sz="1800">
                <a:solidFill>
                  <a:srgbClr val="FF0000"/>
                </a:solidFill>
              </a:rPr>
              <a:t>!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https://overheid.vlaanderen.be/opleiding/oslo-loongegevens</a:t>
            </a:r>
            <a:r>
              <a:rPr lang="en"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52" name="Google Shape;1352;p128"/>
          <p:cNvSpPr/>
          <p:nvPr/>
        </p:nvSpPr>
        <p:spPr>
          <a:xfrm>
            <a:off x="4281075" y="1346793"/>
            <a:ext cx="2130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200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28"/>
          <p:cNvSpPr txBox="1"/>
          <p:nvPr/>
        </p:nvSpPr>
        <p:spPr>
          <a:xfrm>
            <a:off x="3677946" y="1058700"/>
            <a:ext cx="13179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28"/>
          <p:cNvSpPr/>
          <p:nvPr/>
        </p:nvSpPr>
        <p:spPr>
          <a:xfrm>
            <a:off x="4980675" y="2923825"/>
            <a:ext cx="1140900" cy="474000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128"/>
          <p:cNvSpPr/>
          <p:nvPr/>
        </p:nvSpPr>
        <p:spPr>
          <a:xfrm rot="10800000">
            <a:off x="5439646" y="3460188"/>
            <a:ext cx="2130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2540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128"/>
          <p:cNvSpPr txBox="1"/>
          <p:nvPr/>
        </p:nvSpPr>
        <p:spPr>
          <a:xfrm>
            <a:off x="4887209" y="3953086"/>
            <a:ext cx="13179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250" b="1" i="0" u="none" strike="noStrike" cap="none">
                <a:solidFill>
                  <a:srgbClr val="373636"/>
                </a:solidFill>
              </a:rPr>
              <a:t>V</a:t>
            </a:r>
            <a:r>
              <a:rPr lang="en" sz="1250" b="1">
                <a:solidFill>
                  <a:srgbClr val="373636"/>
                </a:solidFill>
              </a:rPr>
              <a:t>olgende werkgroep</a:t>
            </a:r>
            <a:endParaRPr sz="700" b="1" i="0" u="none" strike="noStrike" cap="none">
              <a:solidFill>
                <a:srgbClr val="373636"/>
              </a:solidFill>
            </a:endParaRPr>
          </a:p>
        </p:txBody>
      </p:sp>
      <p:cxnSp>
        <p:nvCxnSpPr>
          <p:cNvPr id="1357" name="Google Shape;1357;p128"/>
          <p:cNvCxnSpPr/>
          <p:nvPr/>
        </p:nvCxnSpPr>
        <p:spPr>
          <a:xfrm>
            <a:off x="7264500" y="197735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9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4800" b="1">
                <a:solidFill>
                  <a:srgbClr val="4C4C4C"/>
                </a:solidFill>
              </a:rPr>
              <a:t>Bedankt!</a:t>
            </a:r>
            <a:endParaRPr sz="4800"/>
          </a:p>
        </p:txBody>
      </p:sp>
      <p:sp>
        <p:nvSpPr>
          <p:cNvPr id="1363" name="Google Shape;1363;p129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94" descr="Amazon.com : Neewer 12''X11''/30cm X 27cm Wooden Director's Film Movie  Slateboard Clapper Board : Camera &amp; Pho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9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Agenda</a:t>
            </a:r>
            <a:endParaRPr sz="1200"/>
          </a:p>
        </p:txBody>
      </p:sp>
      <p:pic>
        <p:nvPicPr>
          <p:cNvPr id="529" name="Google Shape;529;p95"/>
          <p:cNvPicPr preferRelativeResize="0"/>
          <p:nvPr/>
        </p:nvPicPr>
        <p:blipFill rotWithShape="1">
          <a:blip r:embed="rId3">
            <a:alphaModFix amt="40000"/>
          </a:blip>
          <a:srcRect l="36146" r="27790"/>
          <a:stretch/>
        </p:blipFill>
        <p:spPr>
          <a:xfrm>
            <a:off x="6361550" y="2675"/>
            <a:ext cx="2782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5"/>
          <p:cNvSpPr txBox="1"/>
          <p:nvPr/>
        </p:nvSpPr>
        <p:spPr>
          <a:xfrm>
            <a:off x="2420100" y="12741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</a:rPr>
              <a:t>Welkom: Wie is wie		5 min</a:t>
            </a:r>
            <a:endParaRPr sz="1000" dirty="0">
              <a:solidFill>
                <a:srgbClr val="666666"/>
              </a:solidFill>
            </a:endParaRPr>
          </a:p>
        </p:txBody>
      </p:sp>
      <p:sp>
        <p:nvSpPr>
          <p:cNvPr id="531" name="Google Shape;531;p95"/>
          <p:cNvSpPr/>
          <p:nvPr/>
        </p:nvSpPr>
        <p:spPr>
          <a:xfrm>
            <a:off x="2229302" y="2616419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2" name="Google Shape;532;p95"/>
          <p:cNvCxnSpPr>
            <a:endCxn id="533" idx="4"/>
          </p:cNvCxnSpPr>
          <p:nvPr/>
        </p:nvCxnSpPr>
        <p:spPr>
          <a:xfrm>
            <a:off x="2265302" y="1442374"/>
            <a:ext cx="4500" cy="2035500"/>
          </a:xfrm>
          <a:prstGeom prst="straightConnector1">
            <a:avLst/>
          </a:prstGeom>
          <a:noFill/>
          <a:ln w="28575" cap="flat" cmpd="sng">
            <a:solidFill>
              <a:srgbClr val="7D7D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95"/>
          <p:cNvSpPr/>
          <p:nvPr/>
        </p:nvSpPr>
        <p:spPr>
          <a:xfrm>
            <a:off x="2229302" y="1360838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95"/>
          <p:cNvSpPr/>
          <p:nvPr/>
        </p:nvSpPr>
        <p:spPr>
          <a:xfrm>
            <a:off x="2229302" y="219481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95"/>
          <p:cNvSpPr/>
          <p:nvPr/>
        </p:nvSpPr>
        <p:spPr>
          <a:xfrm>
            <a:off x="2229302" y="2979885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95"/>
          <p:cNvSpPr/>
          <p:nvPr/>
        </p:nvSpPr>
        <p:spPr>
          <a:xfrm>
            <a:off x="2229302" y="3396874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95"/>
          <p:cNvSpPr/>
          <p:nvPr/>
        </p:nvSpPr>
        <p:spPr>
          <a:xfrm>
            <a:off x="2228843" y="261180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95"/>
          <p:cNvSpPr/>
          <p:nvPr/>
        </p:nvSpPr>
        <p:spPr>
          <a:xfrm>
            <a:off x="2229302" y="177782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95"/>
          <p:cNvSpPr txBox="1"/>
          <p:nvPr/>
        </p:nvSpPr>
        <p:spPr>
          <a:xfrm>
            <a:off x="2420100" y="16911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Aanleiding van dit traject		10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40" name="Google Shape;540;p95"/>
          <p:cNvSpPr txBox="1"/>
          <p:nvPr/>
        </p:nvSpPr>
        <p:spPr>
          <a:xfrm>
            <a:off x="2420100" y="210810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Samenvatting vorige workshop		15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41" name="Google Shape;541;p95"/>
          <p:cNvSpPr txBox="1"/>
          <p:nvPr/>
        </p:nvSpPr>
        <p:spPr>
          <a:xfrm>
            <a:off x="2420100" y="33040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Q&amp;A en volgende stappen		10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42" name="Google Shape;542;p95"/>
          <p:cNvSpPr txBox="1"/>
          <p:nvPr/>
        </p:nvSpPr>
        <p:spPr>
          <a:xfrm>
            <a:off x="2420100" y="25006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Voorstelling nieuwe iteratie datamodel	30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43" name="Google Shape;543;p95"/>
          <p:cNvSpPr txBox="1"/>
          <p:nvPr/>
        </p:nvSpPr>
        <p:spPr>
          <a:xfrm>
            <a:off x="2420100" y="29023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</a:rPr>
              <a:t>Praktische oefeningen		+/- 60 min</a:t>
            </a:r>
            <a:endParaRPr sz="1000" dirty="0">
              <a:solidFill>
                <a:srgbClr val="666666"/>
              </a:solidFill>
            </a:endParaRPr>
          </a:p>
        </p:txBody>
      </p:sp>
      <p:sp>
        <p:nvSpPr>
          <p:cNvPr id="544" name="Google Shape;544;p95"/>
          <p:cNvSpPr/>
          <p:nvPr/>
        </p:nvSpPr>
        <p:spPr>
          <a:xfrm>
            <a:off x="649800" y="2686350"/>
            <a:ext cx="1579500" cy="3000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   15 min. pauze</a:t>
            </a:r>
            <a:endParaRPr sz="1100"/>
          </a:p>
        </p:txBody>
      </p:sp>
      <p:pic>
        <p:nvPicPr>
          <p:cNvPr id="545" name="Google Shape;545;p95"/>
          <p:cNvPicPr preferRelativeResize="0"/>
          <p:nvPr/>
        </p:nvPicPr>
        <p:blipFill rotWithShape="1">
          <a:blip r:embed="rId4">
            <a:alphaModFix/>
          </a:blip>
          <a:srcRect l="21775" r="23125"/>
          <a:stretch/>
        </p:blipFill>
        <p:spPr>
          <a:xfrm>
            <a:off x="705800" y="2686350"/>
            <a:ext cx="314871" cy="3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 is wie?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96"/>
          <p:cNvPicPr preferRelativeResize="0"/>
          <p:nvPr/>
        </p:nvPicPr>
        <p:blipFill rotWithShape="1">
          <a:blip r:embed="rId3">
            <a:alphaModFix/>
          </a:blip>
          <a:srcRect t="129" b="119"/>
          <a:stretch/>
        </p:blipFill>
        <p:spPr>
          <a:xfrm>
            <a:off x="686575" y="1410122"/>
            <a:ext cx="1614549" cy="161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999" y="1003470"/>
            <a:ext cx="4255973" cy="242785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96"/>
          <p:cNvSpPr txBox="1"/>
          <p:nvPr/>
        </p:nvSpPr>
        <p:spPr>
          <a:xfrm>
            <a:off x="2242425" y="4137000"/>
            <a:ext cx="653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https://app.mural.co/t/beadvtc7549/m/beadvtc7549/1634138052816/3f8335faa92478bbb1a7d3203d44ae5bd2d11b3a?sender=udd1d98073199d5b322594571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7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Aanleiding van dit traject en samenvatting van de vorige workshop </a:t>
            </a:r>
            <a:endParaRPr/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559" name="Google Shape;559;p97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97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/>
              <a:t>Aanleiding van dit traject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98"/>
          <p:cNvGrpSpPr/>
          <p:nvPr/>
        </p:nvGrpSpPr>
        <p:grpSpPr>
          <a:xfrm>
            <a:off x="4128240" y="1153358"/>
            <a:ext cx="819263" cy="1418402"/>
            <a:chOff x="871175" y="2398225"/>
            <a:chExt cx="406300" cy="766000"/>
          </a:xfrm>
        </p:grpSpPr>
        <p:pic>
          <p:nvPicPr>
            <p:cNvPr id="567" name="Google Shape;567;p98"/>
            <p:cNvPicPr preferRelativeResize="0"/>
            <p:nvPr/>
          </p:nvPicPr>
          <p:blipFill rotWithShape="1">
            <a:blip r:embed="rId3">
              <a:alphaModFix/>
            </a:blip>
            <a:srcRect r="49606"/>
            <a:stretch/>
          </p:blipFill>
          <p:spPr>
            <a:xfrm>
              <a:off x="871175" y="2398225"/>
              <a:ext cx="372050" cy="7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Google Shape;568;p98"/>
            <p:cNvSpPr/>
            <p:nvPr/>
          </p:nvSpPr>
          <p:spPr>
            <a:xfrm>
              <a:off x="1131075" y="2725325"/>
              <a:ext cx="146400" cy="43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98"/>
          <p:cNvGrpSpPr/>
          <p:nvPr/>
        </p:nvGrpSpPr>
        <p:grpSpPr>
          <a:xfrm>
            <a:off x="4016089" y="3515467"/>
            <a:ext cx="819270" cy="1418396"/>
            <a:chOff x="1399225" y="1716950"/>
            <a:chExt cx="430900" cy="789050"/>
          </a:xfrm>
        </p:grpSpPr>
        <p:pic>
          <p:nvPicPr>
            <p:cNvPr id="570" name="Google Shape;570;p98"/>
            <p:cNvPicPr preferRelativeResize="0"/>
            <p:nvPr/>
          </p:nvPicPr>
          <p:blipFill rotWithShape="1">
            <a:blip r:embed="rId3">
              <a:alphaModFix/>
            </a:blip>
            <a:srcRect l="50879"/>
            <a:stretch/>
          </p:blipFill>
          <p:spPr>
            <a:xfrm>
              <a:off x="1467475" y="1716950"/>
              <a:ext cx="362650" cy="73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p98"/>
            <p:cNvSpPr/>
            <p:nvPr/>
          </p:nvSpPr>
          <p:spPr>
            <a:xfrm>
              <a:off x="1399225" y="2038000"/>
              <a:ext cx="165900" cy="4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72" name="Google Shape;572;p98"/>
          <p:cNvCxnSpPr>
            <a:stCxn id="567" idx="1"/>
            <a:endCxn id="571" idx="3"/>
          </p:cNvCxnSpPr>
          <p:nvPr/>
        </p:nvCxnSpPr>
        <p:spPr>
          <a:xfrm>
            <a:off x="4128240" y="1836913"/>
            <a:ext cx="203400" cy="2676300"/>
          </a:xfrm>
          <a:prstGeom prst="curvedConnector5">
            <a:avLst>
              <a:gd name="adj1" fmla="val -927023"/>
              <a:gd name="adj2" fmla="val 52141"/>
              <a:gd name="adj3" fmla="val -89107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98"/>
          <p:cNvSpPr/>
          <p:nvPr/>
        </p:nvSpPr>
        <p:spPr>
          <a:xfrm>
            <a:off x="628650" y="2408450"/>
            <a:ext cx="3154500" cy="129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2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Verzoek tot loongegevens:</a:t>
            </a:r>
            <a:endParaRPr sz="12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Verhuurder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Bank (lening)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Verzekeraar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...</a:t>
            </a:r>
            <a:endParaRPr sz="1200"/>
          </a:p>
        </p:txBody>
      </p:sp>
      <p:sp>
        <p:nvSpPr>
          <p:cNvPr id="574" name="Google Shape;574;p98"/>
          <p:cNvSpPr txBox="1"/>
          <p:nvPr/>
        </p:nvSpPr>
        <p:spPr>
          <a:xfrm>
            <a:off x="3251850" y="2491300"/>
            <a:ext cx="240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Proxima Nova"/>
                <a:ea typeface="Proxima Nova"/>
                <a:cs typeface="Proxima Nova"/>
                <a:sym typeface="Proxima Nova"/>
              </a:rPr>
              <a:t>Publieke of private dienstverlener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98"/>
          <p:cNvSpPr txBox="1"/>
          <p:nvPr/>
        </p:nvSpPr>
        <p:spPr>
          <a:xfrm>
            <a:off x="3542000" y="4820400"/>
            <a:ext cx="194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Proxima Nova"/>
                <a:ea typeface="Proxima Nova"/>
                <a:cs typeface="Proxima Nova"/>
                <a:sym typeface="Proxima Nova"/>
              </a:rPr>
              <a:t>Burger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6" name="Google Shape;576;p98"/>
          <p:cNvCxnSpPr/>
          <p:nvPr/>
        </p:nvCxnSpPr>
        <p:spPr>
          <a:xfrm flipH="1">
            <a:off x="4688637" y="1836913"/>
            <a:ext cx="203400" cy="2676300"/>
          </a:xfrm>
          <a:prstGeom prst="curvedConnector5">
            <a:avLst>
              <a:gd name="adj1" fmla="val -927023"/>
              <a:gd name="adj2" fmla="val 52141"/>
              <a:gd name="adj3" fmla="val -89107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7" name="Google Shape;577;p98"/>
          <p:cNvSpPr/>
          <p:nvPr/>
        </p:nvSpPr>
        <p:spPr>
          <a:xfrm>
            <a:off x="5167600" y="2491300"/>
            <a:ext cx="3154500" cy="1299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2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Burger dient loongegevens te </a:t>
            </a:r>
            <a:r>
              <a:rPr lang="en" sz="1100" b="1"/>
              <a:t>zoeken </a:t>
            </a:r>
            <a:r>
              <a:rPr lang="en" sz="1100"/>
              <a:t>en op te sturen via </a:t>
            </a:r>
            <a:r>
              <a:rPr lang="en" sz="1100" b="1"/>
              <a:t>email, post of digitaal over te typen</a:t>
            </a:r>
            <a:endParaRPr sz="11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/>
              <a:t>Missie en doelstellingen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99"/>
          <p:cNvSpPr txBox="1"/>
          <p:nvPr/>
        </p:nvSpPr>
        <p:spPr>
          <a:xfrm>
            <a:off x="628650" y="1494454"/>
            <a:ext cx="7757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Na dit traject zijn de bouwstenen gelegd voor...</a:t>
            </a:r>
            <a:endParaRPr sz="1200" b="1"/>
          </a:p>
          <a:p>
            <a:pPr marL="28575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/>
              <a:t>Uitwisselen van data rond inkomen en loon tussen verschillende dienstverleningen,</a:t>
            </a:r>
            <a:endParaRPr sz="1200"/>
          </a:p>
          <a:p>
            <a:pPr marL="28575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/>
              <a:t>Zowel relevant voor publieke als private sector,</a:t>
            </a:r>
            <a:endParaRPr sz="1200"/>
          </a:p>
          <a:p>
            <a:pPr marL="28575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/>
              <a:t>Betere efficiëntie van processen door actuele data,</a:t>
            </a:r>
            <a:endParaRPr sz="1200"/>
          </a:p>
          <a:p>
            <a:pPr marL="28575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" sz="1200"/>
              <a:t>Hogere mate van correctheid van de data,</a:t>
            </a:r>
            <a:endParaRPr sz="1200"/>
          </a:p>
          <a:p>
            <a:pPr marL="28575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Data </a:t>
            </a:r>
            <a:r>
              <a:rPr lang="en" sz="1200" i="1"/>
              <a:t>valideerbaar</a:t>
            </a:r>
            <a:r>
              <a:rPr lang="en" sz="1200"/>
              <a:t> te maken (“klopt deze data écht?”),</a:t>
            </a:r>
            <a:endParaRPr sz="1200"/>
          </a:p>
          <a:p>
            <a:pPr marL="28575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...</a:t>
            </a:r>
            <a:endParaRPr sz="1200"/>
          </a:p>
        </p:txBody>
      </p:sp>
      <p:grpSp>
        <p:nvGrpSpPr>
          <p:cNvPr id="584" name="Google Shape;584;p99"/>
          <p:cNvGrpSpPr/>
          <p:nvPr/>
        </p:nvGrpSpPr>
        <p:grpSpPr>
          <a:xfrm>
            <a:off x="696106" y="1057768"/>
            <a:ext cx="356825" cy="356801"/>
            <a:chOff x="3902075" y="1958975"/>
            <a:chExt cx="122238" cy="122238"/>
          </a:xfrm>
        </p:grpSpPr>
        <p:sp>
          <p:nvSpPr>
            <p:cNvPr id="585" name="Google Shape;585;p99"/>
            <p:cNvSpPr/>
            <p:nvPr/>
          </p:nvSpPr>
          <p:spPr>
            <a:xfrm>
              <a:off x="3949700" y="2006600"/>
              <a:ext cx="26988" cy="26988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3" y="64"/>
                  </a:moveTo>
                  <a:cubicBezTo>
                    <a:pt x="103" y="86"/>
                    <a:pt x="86" y="103"/>
                    <a:pt x="64" y="103"/>
                  </a:cubicBezTo>
                  <a:cubicBezTo>
                    <a:pt x="42" y="103"/>
                    <a:pt x="25" y="86"/>
                    <a:pt x="25" y="64"/>
                  </a:cubicBezTo>
                  <a:cubicBezTo>
                    <a:pt x="25" y="42"/>
                    <a:pt x="42" y="25"/>
                    <a:pt x="64" y="25"/>
                  </a:cubicBezTo>
                  <a:cubicBezTo>
                    <a:pt x="86" y="25"/>
                    <a:pt x="103" y="42"/>
                    <a:pt x="103" y="64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99"/>
            <p:cNvSpPr/>
            <p:nvPr/>
          </p:nvSpPr>
          <p:spPr>
            <a:xfrm>
              <a:off x="3922713" y="1979613"/>
              <a:ext cx="80963" cy="80963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382" y="191"/>
                  </a:moveTo>
                  <a:cubicBezTo>
                    <a:pt x="382" y="140"/>
                    <a:pt x="362" y="92"/>
                    <a:pt x="326" y="56"/>
                  </a:cubicBezTo>
                  <a:cubicBezTo>
                    <a:pt x="290" y="20"/>
                    <a:pt x="242" y="0"/>
                    <a:pt x="191" y="0"/>
                  </a:cubicBezTo>
                  <a:cubicBezTo>
                    <a:pt x="140" y="0"/>
                    <a:pt x="92" y="20"/>
                    <a:pt x="56" y="56"/>
                  </a:cubicBezTo>
                  <a:cubicBezTo>
                    <a:pt x="20" y="92"/>
                    <a:pt x="0" y="140"/>
                    <a:pt x="0" y="191"/>
                  </a:cubicBezTo>
                  <a:cubicBezTo>
                    <a:pt x="0" y="237"/>
                    <a:pt x="17" y="282"/>
                    <a:pt x="48" y="317"/>
                  </a:cubicBezTo>
                  <a:cubicBezTo>
                    <a:pt x="16" y="349"/>
                    <a:pt x="16" y="349"/>
                    <a:pt x="16" y="349"/>
                  </a:cubicBezTo>
                  <a:cubicBezTo>
                    <a:pt x="16" y="349"/>
                    <a:pt x="16" y="349"/>
                    <a:pt x="16" y="349"/>
                  </a:cubicBezTo>
                  <a:cubicBezTo>
                    <a:pt x="33" y="366"/>
                    <a:pt x="33" y="366"/>
                    <a:pt x="33" y="366"/>
                  </a:cubicBezTo>
                  <a:cubicBezTo>
                    <a:pt x="33" y="366"/>
                    <a:pt x="33" y="366"/>
                    <a:pt x="33" y="366"/>
                  </a:cubicBezTo>
                  <a:cubicBezTo>
                    <a:pt x="65" y="334"/>
                    <a:pt x="65" y="334"/>
                    <a:pt x="65" y="334"/>
                  </a:cubicBezTo>
                  <a:cubicBezTo>
                    <a:pt x="100" y="365"/>
                    <a:pt x="145" y="382"/>
                    <a:pt x="191" y="382"/>
                  </a:cubicBezTo>
                  <a:cubicBezTo>
                    <a:pt x="237" y="382"/>
                    <a:pt x="282" y="365"/>
                    <a:pt x="317" y="334"/>
                  </a:cubicBezTo>
                  <a:cubicBezTo>
                    <a:pt x="349" y="366"/>
                    <a:pt x="349" y="366"/>
                    <a:pt x="349" y="366"/>
                  </a:cubicBezTo>
                  <a:cubicBezTo>
                    <a:pt x="349" y="366"/>
                    <a:pt x="349" y="366"/>
                    <a:pt x="349" y="366"/>
                  </a:cubicBezTo>
                  <a:cubicBezTo>
                    <a:pt x="366" y="349"/>
                    <a:pt x="366" y="349"/>
                    <a:pt x="366" y="349"/>
                  </a:cubicBezTo>
                  <a:cubicBezTo>
                    <a:pt x="367" y="349"/>
                    <a:pt x="367" y="349"/>
                    <a:pt x="367" y="349"/>
                  </a:cubicBezTo>
                  <a:cubicBezTo>
                    <a:pt x="334" y="317"/>
                    <a:pt x="334" y="317"/>
                    <a:pt x="334" y="317"/>
                  </a:cubicBezTo>
                  <a:cubicBezTo>
                    <a:pt x="365" y="282"/>
                    <a:pt x="382" y="237"/>
                    <a:pt x="382" y="191"/>
                  </a:cubicBezTo>
                  <a:close/>
                  <a:moveTo>
                    <a:pt x="357" y="191"/>
                  </a:moveTo>
                  <a:cubicBezTo>
                    <a:pt x="357" y="283"/>
                    <a:pt x="283" y="357"/>
                    <a:pt x="191" y="357"/>
                  </a:cubicBezTo>
                  <a:cubicBezTo>
                    <a:pt x="99" y="357"/>
                    <a:pt x="25" y="283"/>
                    <a:pt x="25" y="191"/>
                  </a:cubicBezTo>
                  <a:cubicBezTo>
                    <a:pt x="25" y="99"/>
                    <a:pt x="99" y="25"/>
                    <a:pt x="191" y="25"/>
                  </a:cubicBezTo>
                  <a:cubicBezTo>
                    <a:pt x="283" y="25"/>
                    <a:pt x="357" y="99"/>
                    <a:pt x="357" y="1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99"/>
            <p:cNvSpPr/>
            <p:nvPr/>
          </p:nvSpPr>
          <p:spPr>
            <a:xfrm>
              <a:off x="3935413" y="1992313"/>
              <a:ext cx="55563" cy="55563"/>
            </a:xfrm>
            <a:custGeom>
              <a:avLst/>
              <a:gdLst/>
              <a:ahLst/>
              <a:cxnLst/>
              <a:rect l="l" t="t" r="r" b="b"/>
              <a:pathLst>
                <a:path w="254" h="254" extrusionOk="0">
                  <a:moveTo>
                    <a:pt x="127" y="0"/>
                  </a:moveTo>
                  <a:cubicBezTo>
                    <a:pt x="57" y="0"/>
                    <a:pt x="0" y="57"/>
                    <a:pt x="0" y="127"/>
                  </a:cubicBezTo>
                  <a:cubicBezTo>
                    <a:pt x="0" y="197"/>
                    <a:pt x="57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7"/>
                    <a:pt x="197" y="0"/>
                    <a:pt x="127" y="0"/>
                  </a:cubicBezTo>
                  <a:close/>
                  <a:moveTo>
                    <a:pt x="230" y="127"/>
                  </a:moveTo>
                  <a:cubicBezTo>
                    <a:pt x="230" y="184"/>
                    <a:pt x="184" y="230"/>
                    <a:pt x="127" y="230"/>
                  </a:cubicBezTo>
                  <a:cubicBezTo>
                    <a:pt x="70" y="230"/>
                    <a:pt x="24" y="184"/>
                    <a:pt x="24" y="127"/>
                  </a:cubicBezTo>
                  <a:cubicBezTo>
                    <a:pt x="24" y="70"/>
                    <a:pt x="70" y="24"/>
                    <a:pt x="127" y="24"/>
                  </a:cubicBezTo>
                  <a:cubicBezTo>
                    <a:pt x="184" y="24"/>
                    <a:pt x="230" y="70"/>
                    <a:pt x="230" y="12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99"/>
            <p:cNvSpPr/>
            <p:nvPr/>
          </p:nvSpPr>
          <p:spPr>
            <a:xfrm>
              <a:off x="3902075" y="1958975"/>
              <a:ext cx="122238" cy="122238"/>
            </a:xfrm>
            <a:custGeom>
              <a:avLst/>
              <a:gdLst/>
              <a:ahLst/>
              <a:cxnLst/>
              <a:rect l="l" t="t" r="r" b="b"/>
              <a:pathLst>
                <a:path w="77" h="77" extrusionOk="0">
                  <a:moveTo>
                    <a:pt x="0" y="0"/>
                  </a:moveTo>
                  <a:lnTo>
                    <a:pt x="0" y="77"/>
                  </a:lnTo>
                  <a:lnTo>
                    <a:pt x="77" y="77"/>
                  </a:lnTo>
                  <a:lnTo>
                    <a:pt x="77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3" y="74"/>
                  </a:lnTo>
                  <a:lnTo>
                    <a:pt x="3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99"/>
          <p:cNvSpPr txBox="1"/>
          <p:nvPr/>
        </p:nvSpPr>
        <p:spPr>
          <a:xfrm>
            <a:off x="1052934" y="1108050"/>
            <a:ext cx="71847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1"/>
              <a:t>Doel</a:t>
            </a:r>
            <a:r>
              <a:rPr lang="en" sz="1200"/>
              <a:t>: ontzorgen van de werknemer en de burger in het delen van loongegevens. </a:t>
            </a:r>
            <a:endParaRPr sz="1200"/>
          </a:p>
        </p:txBody>
      </p:sp>
      <p:sp>
        <p:nvSpPr>
          <p:cNvPr id="590" name="Google Shape;590;p99"/>
          <p:cNvSpPr/>
          <p:nvPr/>
        </p:nvSpPr>
        <p:spPr>
          <a:xfrm>
            <a:off x="5144550" y="2772525"/>
            <a:ext cx="2194500" cy="2194500"/>
          </a:xfrm>
          <a:prstGeom prst="ellipse">
            <a:avLst/>
          </a:prstGeom>
          <a:solidFill>
            <a:srgbClr val="1B786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OSLO Loongegevens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91" name="Google Shape;591;p99"/>
          <p:cNvSpPr/>
          <p:nvPr/>
        </p:nvSpPr>
        <p:spPr>
          <a:xfrm>
            <a:off x="6481325" y="2595200"/>
            <a:ext cx="1849200" cy="570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/>
              <a:t>Agentschap voor de Uitbetaling van het Groeipakket</a:t>
            </a:r>
            <a:endParaRPr sz="1200" i="1"/>
          </a:p>
        </p:txBody>
      </p:sp>
      <p:sp>
        <p:nvSpPr>
          <p:cNvPr id="592" name="Google Shape;592;p99"/>
          <p:cNvSpPr/>
          <p:nvPr/>
        </p:nvSpPr>
        <p:spPr>
          <a:xfrm>
            <a:off x="6914000" y="3352950"/>
            <a:ext cx="1849200" cy="40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Digitaal Vlaanderen</a:t>
            </a:r>
            <a:endParaRPr i="1"/>
          </a:p>
        </p:txBody>
      </p:sp>
      <p:sp>
        <p:nvSpPr>
          <p:cNvPr id="593" name="Google Shape;593;p99"/>
          <p:cNvSpPr/>
          <p:nvPr/>
        </p:nvSpPr>
        <p:spPr>
          <a:xfrm>
            <a:off x="7026650" y="3945988"/>
            <a:ext cx="1849200" cy="40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45818E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Datanutsbedrijf</a:t>
            </a:r>
            <a:endParaRPr i="1"/>
          </a:p>
        </p:txBody>
      </p:sp>
      <p:sp>
        <p:nvSpPr>
          <p:cNvPr id="594" name="Google Shape;594;p99"/>
          <p:cNvSpPr/>
          <p:nvPr/>
        </p:nvSpPr>
        <p:spPr>
          <a:xfrm>
            <a:off x="6580425" y="4561125"/>
            <a:ext cx="1849200" cy="4059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Lokale besturen</a:t>
            </a:r>
            <a:endParaRPr i="1"/>
          </a:p>
        </p:txBody>
      </p:sp>
      <p:sp>
        <p:nvSpPr>
          <p:cNvPr id="595" name="Google Shape;595;p99"/>
          <p:cNvSpPr/>
          <p:nvPr/>
        </p:nvSpPr>
        <p:spPr>
          <a:xfrm>
            <a:off x="3856350" y="2981300"/>
            <a:ext cx="1849200" cy="4059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Federale overheid</a:t>
            </a:r>
            <a:endParaRPr i="1"/>
          </a:p>
        </p:txBody>
      </p:sp>
      <p:sp>
        <p:nvSpPr>
          <p:cNvPr id="596" name="Google Shape;596;p99"/>
          <p:cNvSpPr/>
          <p:nvPr/>
        </p:nvSpPr>
        <p:spPr>
          <a:xfrm>
            <a:off x="3438450" y="4334325"/>
            <a:ext cx="2267100" cy="4059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Private dienstverleners</a:t>
            </a:r>
            <a:endParaRPr i="1"/>
          </a:p>
        </p:txBody>
      </p:sp>
      <p:sp>
        <p:nvSpPr>
          <p:cNvPr id="597" name="Google Shape;597;p99"/>
          <p:cNvSpPr/>
          <p:nvPr/>
        </p:nvSpPr>
        <p:spPr>
          <a:xfrm>
            <a:off x="3438450" y="3646200"/>
            <a:ext cx="1849200" cy="4059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Adviesraden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2329</Words>
  <Application>Microsoft Office PowerPoint</Application>
  <PresentationFormat>On-screen Show (16:9)</PresentationFormat>
  <Paragraphs>657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Calibri</vt:lpstr>
      <vt:lpstr>Proxima Nova Extrabold</vt:lpstr>
      <vt:lpstr>Georgia</vt:lpstr>
      <vt:lpstr>Noto Sans Symbols</vt:lpstr>
      <vt:lpstr>Proxima Nova</vt:lpstr>
      <vt:lpstr>Roboto</vt:lpstr>
      <vt:lpstr>Proxima Nova Semibold</vt:lpstr>
      <vt:lpstr>Arial</vt:lpstr>
      <vt:lpstr>Courier New</vt:lpstr>
      <vt:lpstr>Simple Light</vt:lpstr>
      <vt:lpstr>4_Presentatie_verbeelding werkt - kopie</vt:lpstr>
      <vt:lpstr>4_Presentatie_verbeelding werkt - kopie</vt:lpstr>
      <vt:lpstr>4_Presentatie_verbeelding werkt - kopie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Aanleiding van dit traject en samenvatting van de vorige workshop  </vt:lpstr>
      <vt:lpstr>PowerPoint Presentation</vt:lpstr>
      <vt:lpstr>PowerPoint Presentation</vt:lpstr>
      <vt:lpstr>PowerPoint Presentation</vt:lpstr>
      <vt:lpstr>Volledige sneuvelmodel en belangrijkste opmerkingen uit vorige werkgroep (1)</vt:lpstr>
      <vt:lpstr>PowerPoint Presentation</vt:lpstr>
      <vt:lpstr>Voorstelling nieuwe iteratie datamodel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Oefening op definities </vt:lpstr>
      <vt:lpstr>PowerPoint Presentation</vt:lpstr>
      <vt:lpstr>Oefening op DmfA model </vt:lpstr>
      <vt:lpstr>PowerPoint Presentation</vt:lpstr>
      <vt:lpstr>PowerPoint Presentation</vt:lpstr>
      <vt:lpstr>Q&amp;A </vt:lpstr>
      <vt:lpstr>PowerPoint Presentation</vt:lpstr>
      <vt:lpstr>PowerPoint Presentation</vt:lpstr>
      <vt:lpstr>PowerPoint Presentation</vt:lpstr>
      <vt:lpstr>PowerPoint Presentation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Yves Meersmans (BE)</cp:lastModifiedBy>
  <cp:revision>1</cp:revision>
  <dcterms:modified xsi:type="dcterms:W3CDTF">2021-10-20T13:14:58Z</dcterms:modified>
</cp:coreProperties>
</file>